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7" autoAdjust="0"/>
    <p:restoredTop sz="94660"/>
  </p:normalViewPr>
  <p:slideViewPr>
    <p:cSldViewPr snapToGrid="0">
      <p:cViewPr varScale="1">
        <p:scale>
          <a:sx n="92" d="100"/>
          <a:sy n="92"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1296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305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3822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008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0349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42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3934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0094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035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81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7931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4255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nbc.com/id/100840148"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healthcareproblems.org/health-care-statistics.ht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s://www.facebook.com/vakkascharity" TargetMode="External"/><Relationship Id="rId7" Type="http://schemas.openxmlformats.org/officeDocument/2006/relationships/image" Target="../media/image1.png"/><Relationship Id="rId2" Type="http://schemas.openxmlformats.org/officeDocument/2006/relationships/hyperlink" Target="http://www.vakkas.org/"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gif"/><Relationship Id="rId4" Type="http://schemas.openxmlformats.org/officeDocument/2006/relationships/hyperlink" Target="mailto:information@vakka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accent5">
                    <a:lumMod val="50000"/>
                  </a:schemeClr>
                </a:solidFill>
              </a:rPr>
              <a:t>VAKKAS</a:t>
            </a:r>
            <a:r>
              <a:rPr lang="en-US" dirty="0" smtClean="0"/>
              <a:t> </a:t>
            </a:r>
            <a:br>
              <a:rPr lang="en-US" dirty="0" smtClean="0"/>
            </a:br>
            <a:r>
              <a:rPr lang="en-US" sz="4400" i="1" dirty="0" smtClean="0">
                <a:solidFill>
                  <a:schemeClr val="accent1">
                    <a:lumMod val="75000"/>
                  </a:schemeClr>
                </a:solidFill>
              </a:rPr>
              <a:t>Charity Platform for Clinical Cancer Care</a:t>
            </a:r>
            <a:br>
              <a:rPr lang="en-US" sz="4400" i="1" dirty="0" smtClean="0">
                <a:solidFill>
                  <a:schemeClr val="accent1">
                    <a:lumMod val="75000"/>
                  </a:schemeClr>
                </a:solidFill>
              </a:rPr>
            </a:br>
            <a:r>
              <a:rPr lang="en-US" sz="1200" i="1" dirty="0">
                <a:solidFill>
                  <a:srgbClr val="5B9BD5">
                    <a:lumMod val="75000"/>
                  </a:srgbClr>
                </a:solidFill>
              </a:rPr>
              <a:t>and for Other Catastrophic Illnesses</a:t>
            </a:r>
            <a:endParaRPr lang="en-US" sz="4400" i="1" dirty="0">
              <a:solidFill>
                <a:schemeClr val="accent1">
                  <a:lumMod val="75000"/>
                </a:schemeClr>
              </a:solidFill>
            </a:endParaRPr>
          </a:p>
        </p:txBody>
      </p:sp>
      <p:sp>
        <p:nvSpPr>
          <p:cNvPr id="3" name="Subtitle 2"/>
          <p:cNvSpPr>
            <a:spLocks noGrp="1"/>
          </p:cNvSpPr>
          <p:nvPr>
            <p:ph type="subTitle" idx="1"/>
          </p:nvPr>
        </p:nvSpPr>
        <p:spPr/>
        <p:txBody>
          <a:bodyPr/>
          <a:lstStyle/>
          <a:p>
            <a:r>
              <a:rPr lang="en-US" dirty="0" smtClean="0">
                <a:solidFill>
                  <a:schemeClr val="accent1">
                    <a:lumMod val="50000"/>
                  </a:schemeClr>
                </a:solidFill>
              </a:rPr>
              <a:t>PHARMACY HANDBOOK</a:t>
            </a:r>
            <a:endParaRPr lang="en-US" dirty="0">
              <a:solidFill>
                <a:schemeClr val="accent1">
                  <a:lumMod val="50000"/>
                </a:schemeClr>
              </a:solidFill>
            </a:endParaRPr>
          </a:p>
        </p:txBody>
      </p:sp>
      <p:pic>
        <p:nvPicPr>
          <p:cNvPr id="4" name="Picture 3"/>
          <p:cNvPicPr>
            <a:picLocks noChangeAspect="1"/>
          </p:cNvPicPr>
          <p:nvPr/>
        </p:nvPicPr>
        <p:blipFill>
          <a:blip r:embed="rId2"/>
          <a:stretch>
            <a:fillRect/>
          </a:stretch>
        </p:blipFill>
        <p:spPr>
          <a:xfrm>
            <a:off x="4953000" y="4105469"/>
            <a:ext cx="2286000" cy="1013578"/>
          </a:xfrm>
          <a:prstGeom prst="rect">
            <a:avLst/>
          </a:prstGeom>
        </p:spPr>
      </p:pic>
      <p:sp>
        <p:nvSpPr>
          <p:cNvPr id="5" name="Rounded Rectangle 4"/>
          <p:cNvSpPr/>
          <p:nvPr/>
        </p:nvSpPr>
        <p:spPr>
          <a:xfrm>
            <a:off x="326571" y="382555"/>
            <a:ext cx="11364686" cy="58969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3245709" y="5910041"/>
            <a:ext cx="6375015" cy="276999"/>
          </a:xfrm>
          <a:prstGeom prst="rect">
            <a:avLst/>
          </a:prstGeom>
          <a:noFill/>
        </p:spPr>
        <p:txBody>
          <a:bodyPr wrap="none" rtlCol="0">
            <a:spAutoFit/>
          </a:bodyPr>
          <a:lstStyle/>
          <a:p>
            <a:r>
              <a:rPr lang="en-US" sz="1200" dirty="0" err="1">
                <a:solidFill>
                  <a:prstClr val="black"/>
                </a:solidFill>
              </a:rPr>
              <a:t>Vakkas</a:t>
            </a:r>
            <a:r>
              <a:rPr lang="en-US" sz="1200" dirty="0">
                <a:solidFill>
                  <a:prstClr val="black"/>
                </a:solidFill>
              </a:rPr>
              <a:t> is a NJ Non-profit Corporation with EIN46-3845991 and 501c3 application to the IRS # -------- </a:t>
            </a:r>
            <a:endParaRPr lang="en-US" sz="1200" dirty="0">
              <a:solidFill>
                <a:prstClr val="black"/>
              </a:solidFill>
            </a:endParaRPr>
          </a:p>
        </p:txBody>
      </p:sp>
    </p:spTree>
    <p:extLst>
      <p:ext uri="{BB962C8B-B14F-4D97-AF65-F5344CB8AC3E}">
        <p14:creationId xmlns:p14="http://schemas.microsoft.com/office/powerpoint/2010/main" val="1482273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843" y="375765"/>
            <a:ext cx="10515600" cy="996387"/>
          </a:xfrm>
        </p:spPr>
        <p:txBody>
          <a:bodyPr>
            <a:normAutofit/>
          </a:bodyPr>
          <a:lstStyle/>
          <a:p>
            <a:pPr algn="ctr"/>
            <a:r>
              <a:rPr lang="en-US" sz="3200" dirty="0" smtClean="0">
                <a:solidFill>
                  <a:schemeClr val="accent1">
                    <a:lumMod val="50000"/>
                  </a:schemeClr>
                </a:solidFill>
              </a:rPr>
              <a:t>SOCIAL RESPONSIBILITY and PHARMAs?</a:t>
            </a:r>
            <a:endParaRPr lang="en-US" sz="3200" dirty="0">
              <a:solidFill>
                <a:schemeClr val="accent1">
                  <a:lumMod val="50000"/>
                </a:schemeClr>
              </a:solidFill>
            </a:endParaRPr>
          </a:p>
        </p:txBody>
      </p:sp>
      <p:sp>
        <p:nvSpPr>
          <p:cNvPr id="3" name="Content Placeholder 2"/>
          <p:cNvSpPr>
            <a:spLocks noGrp="1"/>
          </p:cNvSpPr>
          <p:nvPr>
            <p:ph idx="1"/>
          </p:nvPr>
        </p:nvSpPr>
        <p:spPr>
          <a:xfrm>
            <a:off x="1006660" y="2167767"/>
            <a:ext cx="10764795" cy="4497860"/>
          </a:xfrm>
        </p:spPr>
        <p:txBody>
          <a:bodyPr>
            <a:normAutofit/>
          </a:bodyPr>
          <a:lstStyle/>
          <a:p>
            <a:pPr marL="0" indent="0">
              <a:buNone/>
            </a:pPr>
            <a:r>
              <a:rPr lang="en-US" sz="1900" dirty="0" smtClean="0"/>
              <a:t>Pharmas are the backbone of the fight against cancer and other catastrophic illnesses:</a:t>
            </a:r>
          </a:p>
          <a:p>
            <a:pPr marL="0" indent="0">
              <a:buNone/>
            </a:pPr>
            <a:r>
              <a:rPr lang="en-US" sz="1900" dirty="0" smtClean="0"/>
              <a:t>Pharmas </a:t>
            </a:r>
            <a:r>
              <a:rPr lang="en-US" sz="1900" dirty="0"/>
              <a:t>are one of the most generous corporations. In 2007, </a:t>
            </a:r>
            <a:r>
              <a:rPr lang="en-US" sz="1900" dirty="0" err="1"/>
              <a:t>pharmas</a:t>
            </a:r>
            <a:r>
              <a:rPr lang="en-US" sz="1900" dirty="0"/>
              <a:t> gave their 13 % of their US income to US charities.* </a:t>
            </a:r>
            <a:endParaRPr lang="en-US" sz="1050" dirty="0"/>
          </a:p>
          <a:p>
            <a:pPr marL="0" indent="0" algn="ctr">
              <a:buNone/>
            </a:pPr>
            <a:r>
              <a:rPr lang="en-US" sz="1900" dirty="0" smtClean="0">
                <a:solidFill>
                  <a:schemeClr val="accent1">
                    <a:lumMod val="75000"/>
                  </a:schemeClr>
                </a:solidFill>
              </a:rPr>
              <a:t>What </a:t>
            </a:r>
            <a:r>
              <a:rPr lang="en-US" sz="1900" dirty="0">
                <a:solidFill>
                  <a:schemeClr val="accent1">
                    <a:lumMod val="75000"/>
                  </a:schemeClr>
                </a:solidFill>
              </a:rPr>
              <a:t>about in kind donations?</a:t>
            </a:r>
          </a:p>
          <a:p>
            <a:r>
              <a:rPr lang="en-US" sz="1900" dirty="0"/>
              <a:t>Non-cash contributions as a percentage of the total [corporate charitable] contributions grew in aggregate from 57 percent in 2007 to 69 percent in 2012. </a:t>
            </a:r>
          </a:p>
          <a:p>
            <a:r>
              <a:rPr lang="en-US" sz="1900" dirty="0"/>
              <a:t>In 2010, more than half of the $2 billion increase in corporate philanthropy came from </a:t>
            </a:r>
            <a:r>
              <a:rPr lang="en-US" sz="1900" b="1" dirty="0" err="1"/>
              <a:t>pharmas</a:t>
            </a:r>
            <a:r>
              <a:rPr lang="en-US" sz="1900" dirty="0"/>
              <a:t> donating medicine through their Patient Assistance Programs.**</a:t>
            </a:r>
          </a:p>
          <a:p>
            <a:r>
              <a:rPr lang="en-US" sz="1900" dirty="0"/>
              <a:t>In 2011, a survey found that 19% of </a:t>
            </a:r>
            <a:r>
              <a:rPr lang="en-US" sz="1900" dirty="0">
                <a:solidFill>
                  <a:prstClr val="black"/>
                </a:solidFill>
              </a:rPr>
              <a:t>all </a:t>
            </a:r>
            <a:r>
              <a:rPr lang="en-US" sz="1900" dirty="0" err="1">
                <a:solidFill>
                  <a:prstClr val="black"/>
                </a:solidFill>
              </a:rPr>
              <a:t>pharmas</a:t>
            </a:r>
            <a:r>
              <a:rPr lang="en-US" sz="1900" dirty="0">
                <a:solidFill>
                  <a:prstClr val="black"/>
                </a:solidFill>
              </a:rPr>
              <a:t>’ charitable donations </a:t>
            </a:r>
            <a:r>
              <a:rPr lang="en-US" sz="1900" dirty="0"/>
              <a:t>were gifts </a:t>
            </a:r>
            <a:endParaRPr lang="en-US" sz="1900" dirty="0" smtClean="0"/>
          </a:p>
          <a:p>
            <a:pPr marL="0" indent="0">
              <a:buNone/>
            </a:pPr>
            <a:r>
              <a:rPr lang="en-US" sz="1900" dirty="0" smtClean="0"/>
              <a:t>in </a:t>
            </a:r>
            <a:r>
              <a:rPr lang="en-US" sz="1900" dirty="0"/>
              <a:t>kind.***</a:t>
            </a:r>
          </a:p>
          <a:p>
            <a:pPr marL="0" indent="0">
              <a:buNone/>
            </a:pPr>
            <a:endParaRPr lang="en-US" sz="1900" dirty="0" smtClean="0"/>
          </a:p>
          <a:p>
            <a:pPr marL="0" indent="0" algn="ctr">
              <a:buNone/>
            </a:pPr>
            <a:endParaRPr lang="en-US" sz="1700" dirty="0" smtClean="0"/>
          </a:p>
        </p:txBody>
      </p:sp>
      <p:grpSp>
        <p:nvGrpSpPr>
          <p:cNvPr id="6" name="Group 5"/>
          <p:cNvGrpSpPr/>
          <p:nvPr/>
        </p:nvGrpSpPr>
        <p:grpSpPr>
          <a:xfrm>
            <a:off x="706715" y="375766"/>
            <a:ext cx="11364686" cy="6353986"/>
            <a:chOff x="326571" y="382555"/>
            <a:chExt cx="11364686" cy="6141813"/>
          </a:xfrm>
        </p:grpSpPr>
        <p:pic>
          <p:nvPicPr>
            <p:cNvPr id="4" name="Picture 3"/>
            <p:cNvPicPr>
              <a:picLocks noChangeAspect="1"/>
            </p:cNvPicPr>
            <p:nvPr/>
          </p:nvPicPr>
          <p:blipFill>
            <a:blip r:embed="rId2"/>
            <a:stretch>
              <a:fillRect/>
            </a:stretch>
          </p:blipFill>
          <p:spPr>
            <a:xfrm>
              <a:off x="9281718" y="5556518"/>
              <a:ext cx="1952368" cy="865651"/>
            </a:xfrm>
            <a:prstGeom prst="rect">
              <a:avLst/>
            </a:prstGeom>
          </p:spPr>
        </p:pic>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 name="TextBox 6"/>
          <p:cNvSpPr txBox="1"/>
          <p:nvPr/>
        </p:nvSpPr>
        <p:spPr>
          <a:xfrm>
            <a:off x="2511418" y="1180312"/>
            <a:ext cx="7150444" cy="923330"/>
          </a:xfrm>
          <a:prstGeom prst="rect">
            <a:avLst/>
          </a:prstGeom>
          <a:noFill/>
          <a:ln>
            <a:solidFill>
              <a:schemeClr val="accent1"/>
            </a:solidFill>
          </a:ln>
          <a:effectLst>
            <a:glow rad="101600">
              <a:schemeClr val="accent3">
                <a:satMod val="175000"/>
                <a:alpha val="40000"/>
              </a:schemeClr>
            </a:glow>
          </a:effectLst>
        </p:spPr>
        <p:txBody>
          <a:bodyPr wrap="square" rtlCol="0">
            <a:spAutoFit/>
          </a:bodyPr>
          <a:lstStyle/>
          <a:p>
            <a:pPr algn="ctr"/>
            <a:r>
              <a:rPr lang="en-US" dirty="0">
                <a:solidFill>
                  <a:prstClr val="black"/>
                </a:solidFill>
              </a:rPr>
              <a:t>Save </a:t>
            </a:r>
            <a:r>
              <a:rPr lang="en-US" dirty="0">
                <a:solidFill>
                  <a:prstClr val="black"/>
                </a:solidFill>
              </a:rPr>
              <a:t>the </a:t>
            </a:r>
            <a:r>
              <a:rPr lang="en-US" b="1" dirty="0">
                <a:solidFill>
                  <a:prstClr val="black"/>
                </a:solidFill>
              </a:rPr>
              <a:t>PATIENT</a:t>
            </a:r>
            <a:r>
              <a:rPr lang="en-US" dirty="0">
                <a:solidFill>
                  <a:prstClr val="black"/>
                </a:solidFill>
              </a:rPr>
              <a:t> headaches </a:t>
            </a:r>
          </a:p>
          <a:p>
            <a:pPr algn="ctr"/>
            <a:r>
              <a:rPr lang="en-US" dirty="0">
                <a:solidFill>
                  <a:prstClr val="black"/>
                </a:solidFill>
              </a:rPr>
              <a:t>F</a:t>
            </a:r>
            <a:r>
              <a:rPr lang="en-US" dirty="0">
                <a:solidFill>
                  <a:prstClr val="black"/>
                </a:solidFill>
              </a:rPr>
              <a:t>ree </a:t>
            </a:r>
            <a:r>
              <a:rPr lang="en-US" dirty="0">
                <a:solidFill>
                  <a:prstClr val="black"/>
                </a:solidFill>
              </a:rPr>
              <a:t>the </a:t>
            </a:r>
            <a:r>
              <a:rPr lang="en-US" b="1" dirty="0">
                <a:solidFill>
                  <a:prstClr val="black"/>
                </a:solidFill>
              </a:rPr>
              <a:t>SOCIAL WORKER </a:t>
            </a:r>
            <a:r>
              <a:rPr lang="en-US" dirty="0">
                <a:solidFill>
                  <a:prstClr val="black"/>
                </a:solidFill>
              </a:rPr>
              <a:t>from discounted medication research</a:t>
            </a:r>
          </a:p>
          <a:p>
            <a:pPr algn="ctr"/>
            <a:r>
              <a:rPr lang="en-US" dirty="0">
                <a:solidFill>
                  <a:prstClr val="black"/>
                </a:solidFill>
              </a:rPr>
              <a:t>Give </a:t>
            </a:r>
            <a:r>
              <a:rPr lang="en-US" dirty="0">
                <a:solidFill>
                  <a:prstClr val="black"/>
                </a:solidFill>
              </a:rPr>
              <a:t>visibility to </a:t>
            </a:r>
            <a:r>
              <a:rPr lang="en-US" b="1" dirty="0">
                <a:solidFill>
                  <a:prstClr val="black"/>
                </a:solidFill>
              </a:rPr>
              <a:t>PHARMAS</a:t>
            </a:r>
            <a:r>
              <a:rPr lang="en-US" dirty="0">
                <a:solidFill>
                  <a:prstClr val="black"/>
                </a:solidFill>
              </a:rPr>
              <a:t>’ </a:t>
            </a:r>
            <a:r>
              <a:rPr lang="en-US" dirty="0">
                <a:solidFill>
                  <a:prstClr val="black"/>
                </a:solidFill>
              </a:rPr>
              <a:t>social </a:t>
            </a:r>
            <a:r>
              <a:rPr lang="en-US" dirty="0">
                <a:solidFill>
                  <a:prstClr val="black"/>
                </a:solidFill>
              </a:rPr>
              <a:t>responsibility</a:t>
            </a:r>
            <a:endParaRPr lang="en-US" dirty="0">
              <a:solidFill>
                <a:prstClr val="black"/>
              </a:solidFill>
            </a:endParaRPr>
          </a:p>
        </p:txBody>
      </p:sp>
      <p:pic>
        <p:nvPicPr>
          <p:cNvPr id="8" name="Picture 7"/>
          <p:cNvPicPr>
            <a:picLocks noChangeAspect="1"/>
          </p:cNvPicPr>
          <p:nvPr/>
        </p:nvPicPr>
        <p:blipFill>
          <a:blip r:embed="rId3"/>
          <a:stretch>
            <a:fillRect/>
          </a:stretch>
        </p:blipFill>
        <p:spPr>
          <a:xfrm>
            <a:off x="1390778" y="6280189"/>
            <a:ext cx="6328196" cy="481626"/>
          </a:xfrm>
          <a:prstGeom prst="rect">
            <a:avLst/>
          </a:prstGeom>
        </p:spPr>
      </p:pic>
      <p:pic>
        <p:nvPicPr>
          <p:cNvPr id="9" name="Picture 8"/>
          <p:cNvPicPr>
            <a:picLocks noChangeAspect="1"/>
          </p:cNvPicPr>
          <p:nvPr/>
        </p:nvPicPr>
        <p:blipFill>
          <a:blip r:embed="rId4"/>
          <a:stretch>
            <a:fillRect/>
          </a:stretch>
        </p:blipFill>
        <p:spPr>
          <a:xfrm>
            <a:off x="1184556" y="5473867"/>
            <a:ext cx="9144793" cy="774259"/>
          </a:xfrm>
          <a:prstGeom prst="rect">
            <a:avLst/>
          </a:prstGeom>
        </p:spPr>
      </p:pic>
    </p:spTree>
    <p:extLst>
      <p:ext uri="{BB962C8B-B14F-4D97-AF65-F5344CB8AC3E}">
        <p14:creationId xmlns:p14="http://schemas.microsoft.com/office/powerpoint/2010/main" val="3694335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6801"/>
            <a:ext cx="10515600" cy="1257729"/>
          </a:xfrm>
        </p:spPr>
        <p:txBody>
          <a:bodyPr>
            <a:normAutofit/>
          </a:bodyPr>
          <a:lstStyle/>
          <a:p>
            <a:pPr algn="ctr"/>
            <a:r>
              <a:rPr lang="en-US" sz="3200" dirty="0" smtClean="0">
                <a:solidFill>
                  <a:schemeClr val="accent1">
                    <a:lumMod val="50000"/>
                  </a:schemeClr>
                </a:solidFill>
              </a:rPr>
              <a:t>Ready to lend a hand, </a:t>
            </a:r>
            <a:r>
              <a:rPr lang="en-US" sz="3200" dirty="0" err="1" smtClean="0">
                <a:solidFill>
                  <a:schemeClr val="accent1">
                    <a:lumMod val="50000"/>
                  </a:schemeClr>
                </a:solidFill>
              </a:rPr>
              <a:t>Pharma</a:t>
            </a:r>
            <a:r>
              <a:rPr lang="en-US" sz="3200" dirty="0" smtClean="0">
                <a:solidFill>
                  <a:schemeClr val="accent1">
                    <a:lumMod val="50000"/>
                  </a:schemeClr>
                </a:solidFill>
              </a:rPr>
              <a:t>?</a:t>
            </a:r>
            <a:endParaRPr lang="en-US" sz="3200" dirty="0">
              <a:solidFill>
                <a:schemeClr val="accent1">
                  <a:lumMod val="50000"/>
                </a:schemeClr>
              </a:solidFill>
            </a:endParaRPr>
          </a:p>
        </p:txBody>
      </p:sp>
      <p:sp>
        <p:nvSpPr>
          <p:cNvPr id="3" name="Content Placeholder 2"/>
          <p:cNvSpPr>
            <a:spLocks noGrp="1"/>
          </p:cNvSpPr>
          <p:nvPr>
            <p:ph idx="1"/>
          </p:nvPr>
        </p:nvSpPr>
        <p:spPr>
          <a:xfrm>
            <a:off x="516926" y="533922"/>
            <a:ext cx="11378513" cy="4983939"/>
          </a:xfrm>
        </p:spPr>
        <p:txBody>
          <a:bodyPr>
            <a:normAutofit/>
          </a:bodyPr>
          <a:lstStyle/>
          <a:p>
            <a:pPr marL="0" indent="0">
              <a:buNone/>
            </a:pPr>
            <a:endParaRPr lang="en-US" dirty="0"/>
          </a:p>
          <a:p>
            <a:pPr marL="0" indent="0">
              <a:buNone/>
            </a:pPr>
            <a:r>
              <a:rPr lang="en-US" sz="2000" dirty="0"/>
              <a:t>*Not all oncology social workers are aware of all the patient medication assistance sites out there. </a:t>
            </a:r>
          </a:p>
          <a:p>
            <a:pPr marL="0" indent="0">
              <a:buNone/>
            </a:pPr>
            <a:r>
              <a:rPr lang="en-US" sz="2000" dirty="0"/>
              <a:t>* Often, they do not have the time to research and keep up with the changing parameters of eligibility.</a:t>
            </a:r>
          </a:p>
          <a:p>
            <a:pPr marL="0" indent="0">
              <a:buNone/>
            </a:pPr>
            <a:endParaRPr lang="en-US" sz="2000" dirty="0"/>
          </a:p>
          <a:p>
            <a:pPr marL="0" indent="0" algn="ctr">
              <a:buNone/>
            </a:pPr>
            <a:r>
              <a:rPr lang="en-US" sz="2000" b="1" dirty="0">
                <a:solidFill>
                  <a:schemeClr val="accent1">
                    <a:lumMod val="50000"/>
                  </a:schemeClr>
                </a:solidFill>
              </a:rPr>
              <a:t>That’s where VAKKAS can help: </a:t>
            </a:r>
            <a:endParaRPr lang="en-US" sz="2000" b="1" dirty="0" smtClean="0">
              <a:solidFill>
                <a:schemeClr val="accent1">
                  <a:lumMod val="50000"/>
                </a:schemeClr>
              </a:solidFill>
            </a:endParaRPr>
          </a:p>
          <a:p>
            <a:pPr marL="0" indent="0">
              <a:buNone/>
            </a:pPr>
            <a:r>
              <a:rPr lang="en-US" sz="2000" dirty="0" smtClean="0"/>
              <a:t>*Patients </a:t>
            </a:r>
            <a:r>
              <a:rPr lang="en-US" sz="2000" dirty="0"/>
              <a:t>go to one site, and list the medications they need—rather than going to many sites to look for what they need.</a:t>
            </a:r>
          </a:p>
          <a:p>
            <a:pPr marL="0" indent="0">
              <a:buNone/>
            </a:pPr>
            <a:r>
              <a:rPr lang="en-US" sz="2000" dirty="0" smtClean="0"/>
              <a:t>*Pharmaceutical </a:t>
            </a:r>
            <a:r>
              <a:rPr lang="en-US" sz="2000" dirty="0"/>
              <a:t>companies can donate medication coupons to VAKKAS </a:t>
            </a:r>
          </a:p>
          <a:p>
            <a:pPr marL="0" indent="0">
              <a:buNone/>
            </a:pPr>
            <a:r>
              <a:rPr lang="en-US" sz="2000" dirty="0"/>
              <a:t>VAKKAS gets them where they need to go.</a:t>
            </a:r>
          </a:p>
          <a:p>
            <a:pPr marL="0" indent="0">
              <a:buNone/>
            </a:pPr>
            <a:endParaRPr lang="en-US" sz="1100" dirty="0" smtClean="0"/>
          </a:p>
        </p:txBody>
      </p:sp>
      <p:sp>
        <p:nvSpPr>
          <p:cNvPr id="5" name="Rounded Rectangle 4"/>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6" name="Picture 5"/>
          <p:cNvPicPr>
            <a:picLocks noChangeAspect="1"/>
          </p:cNvPicPr>
          <p:nvPr/>
        </p:nvPicPr>
        <p:blipFill>
          <a:blip r:embed="rId2"/>
          <a:stretch>
            <a:fillRect/>
          </a:stretch>
        </p:blipFill>
        <p:spPr>
          <a:xfrm>
            <a:off x="9094573" y="5743975"/>
            <a:ext cx="2075933" cy="920437"/>
          </a:xfrm>
          <a:prstGeom prst="rect">
            <a:avLst/>
          </a:prstGeom>
        </p:spPr>
      </p:pic>
      <p:pic>
        <p:nvPicPr>
          <p:cNvPr id="16" name="Picture 15"/>
          <p:cNvPicPr>
            <a:picLocks noChangeAspect="1"/>
          </p:cNvPicPr>
          <p:nvPr/>
        </p:nvPicPr>
        <p:blipFill>
          <a:blip r:embed="rId3"/>
          <a:stretch>
            <a:fillRect/>
          </a:stretch>
        </p:blipFill>
        <p:spPr>
          <a:xfrm>
            <a:off x="2198716" y="4469258"/>
            <a:ext cx="487722" cy="1048603"/>
          </a:xfrm>
          <a:prstGeom prst="rect">
            <a:avLst/>
          </a:prstGeom>
        </p:spPr>
      </p:pic>
      <p:sp>
        <p:nvSpPr>
          <p:cNvPr id="18" name="Rectangle 17"/>
          <p:cNvSpPr/>
          <p:nvPr/>
        </p:nvSpPr>
        <p:spPr>
          <a:xfrm>
            <a:off x="2185015" y="4478811"/>
            <a:ext cx="7947524" cy="1323439"/>
          </a:xfrm>
          <a:prstGeom prst="rect">
            <a:avLst/>
          </a:prstGeom>
        </p:spPr>
        <p:txBody>
          <a:bodyPr wrap="square">
            <a:spAutoFit/>
          </a:bodyPr>
          <a:lstStyle/>
          <a:p>
            <a:r>
              <a:rPr lang="en-US" sz="2000" dirty="0">
                <a:solidFill>
                  <a:prstClr val="black"/>
                </a:solidFill>
              </a:rPr>
              <a:t>1st    Simply register at VAKKAS.org, or log in as a guest.</a:t>
            </a:r>
          </a:p>
          <a:p>
            <a:r>
              <a:rPr lang="en-US" sz="2000" dirty="0">
                <a:solidFill>
                  <a:prstClr val="black"/>
                </a:solidFill>
              </a:rPr>
              <a:t>2nd   Scroll through the lists of medications listed by </a:t>
            </a:r>
            <a:r>
              <a:rPr lang="en-US" sz="2000" dirty="0">
                <a:solidFill>
                  <a:prstClr val="black"/>
                </a:solidFill>
              </a:rPr>
              <a:t>VAKKAS Patients</a:t>
            </a:r>
            <a:r>
              <a:rPr lang="en-US" sz="2000" dirty="0">
                <a:solidFill>
                  <a:prstClr val="black"/>
                </a:solidFill>
              </a:rPr>
              <a:t>.</a:t>
            </a:r>
          </a:p>
          <a:p>
            <a:r>
              <a:rPr lang="en-US" sz="2000" dirty="0">
                <a:solidFill>
                  <a:prstClr val="black"/>
                </a:solidFill>
              </a:rPr>
              <a:t>3rd    Send an email to VAKKAS if you want to send coupons, and we’ll get </a:t>
            </a:r>
            <a:endParaRPr lang="en-US" sz="2000" dirty="0">
              <a:solidFill>
                <a:prstClr val="black"/>
              </a:solidFill>
            </a:endParaRPr>
          </a:p>
          <a:p>
            <a:r>
              <a:rPr lang="en-US" sz="2000" dirty="0">
                <a:solidFill>
                  <a:prstClr val="black"/>
                </a:solidFill>
              </a:rPr>
              <a:t>          them </a:t>
            </a:r>
            <a:r>
              <a:rPr lang="en-US" sz="2000" dirty="0">
                <a:solidFill>
                  <a:prstClr val="black"/>
                </a:solidFill>
              </a:rPr>
              <a:t>where they need to go.</a:t>
            </a:r>
          </a:p>
        </p:txBody>
      </p:sp>
    </p:spTree>
    <p:extLst>
      <p:ext uri="{BB962C8B-B14F-4D97-AF65-F5344CB8AC3E}">
        <p14:creationId xmlns:p14="http://schemas.microsoft.com/office/powerpoint/2010/main" val="3162191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VAKKAS—EVERYONE teams up to help the patient.</a:t>
            </a:r>
            <a:endParaRPr lang="en-US" sz="3200" dirty="0">
              <a:solidFill>
                <a:schemeClr val="accent1">
                  <a:lumMod val="75000"/>
                </a:schemeClr>
              </a:solidFill>
            </a:endParaRPr>
          </a:p>
        </p:txBody>
      </p:sp>
      <p:grpSp>
        <p:nvGrpSpPr>
          <p:cNvPr id="6" name="Group 5"/>
          <p:cNvGrpSpPr/>
          <p:nvPr/>
        </p:nvGrpSpPr>
        <p:grpSpPr>
          <a:xfrm>
            <a:off x="3712571" y="1441622"/>
            <a:ext cx="5511361" cy="5136574"/>
            <a:chOff x="5086362" y="1368453"/>
            <a:chExt cx="4572000" cy="4657601"/>
          </a:xfrm>
        </p:grpSpPr>
        <p:grpSp>
          <p:nvGrpSpPr>
            <p:cNvPr id="15" name="Group 17"/>
            <p:cNvGrpSpPr/>
            <p:nvPr/>
          </p:nvGrpSpPr>
          <p:grpSpPr>
            <a:xfrm>
              <a:off x="5817120" y="2046099"/>
              <a:ext cx="3143750" cy="2695699"/>
              <a:chOff x="2373728" y="1343242"/>
              <a:chExt cx="5027612" cy="4244733"/>
            </a:xfrm>
          </p:grpSpPr>
          <p:sp>
            <p:nvSpPr>
              <p:cNvPr id="18" name="Line 5"/>
              <p:cNvSpPr>
                <a:spLocks noChangeShapeType="1"/>
              </p:cNvSpPr>
              <p:nvPr/>
            </p:nvSpPr>
            <p:spPr bwMode="blackWhite">
              <a:xfrm flipH="1">
                <a:off x="3059528" y="4259237"/>
                <a:ext cx="1162050" cy="739775"/>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19" name="Line 6"/>
              <p:cNvSpPr>
                <a:spLocks noChangeShapeType="1"/>
              </p:cNvSpPr>
              <p:nvPr/>
            </p:nvSpPr>
            <p:spPr bwMode="blackWhite">
              <a:xfrm flipH="1" flipV="1">
                <a:off x="5505865" y="4219550"/>
                <a:ext cx="1223963" cy="72390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0" name="Line 7"/>
              <p:cNvSpPr>
                <a:spLocks noChangeShapeType="1"/>
              </p:cNvSpPr>
              <p:nvPr/>
            </p:nvSpPr>
            <p:spPr bwMode="blackWhite">
              <a:xfrm>
                <a:off x="4850228" y="2222475"/>
                <a:ext cx="0" cy="1592262"/>
              </a:xfrm>
              <a:prstGeom prst="line">
                <a:avLst/>
              </a:prstGeom>
              <a:noFill/>
              <a:ln w="12700">
                <a:solidFill>
                  <a:srgbClr val="091D5D"/>
                </a:solidFill>
                <a:round/>
                <a:headEnd type="none" w="sm" len="sm"/>
                <a:tailEnd type="none" w="sm" len="sm"/>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1" name="Oval 8"/>
              <p:cNvSpPr>
                <a:spLocks noChangeArrowheads="1"/>
              </p:cNvSpPr>
              <p:nvPr/>
            </p:nvSpPr>
            <p:spPr bwMode="blackWhite">
              <a:xfrm>
                <a:off x="4239040" y="1343242"/>
                <a:ext cx="1262063"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Hospitals</a:t>
                </a:r>
              </a:p>
            </p:txBody>
          </p:sp>
          <p:sp>
            <p:nvSpPr>
              <p:cNvPr id="22" name="Oval 9"/>
              <p:cNvSpPr>
                <a:spLocks noChangeArrowheads="1"/>
              </p:cNvSpPr>
              <p:nvPr/>
            </p:nvSpPr>
            <p:spPr bwMode="blackWhite">
              <a:xfrm>
                <a:off x="237372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Contributors</a:t>
                </a:r>
                <a:endParaRPr lang="en-US" sz="1200" b="1" dirty="0">
                  <a:solidFill>
                    <a:srgbClr val="FFFFFF"/>
                  </a:solidFill>
                  <a:ea typeface="ＭＳ Ｐゴシック" pitchFamily="34" charset="-128"/>
                  <a:cs typeface="Calibri" pitchFamily="34" charset="0"/>
                </a:endParaRPr>
              </a:p>
            </p:txBody>
          </p:sp>
          <p:sp>
            <p:nvSpPr>
              <p:cNvPr id="23" name="Line 10"/>
              <p:cNvSpPr>
                <a:spLocks noChangeShapeType="1"/>
              </p:cNvSpPr>
              <p:nvPr/>
            </p:nvSpPr>
            <p:spPr bwMode="blackWhite">
              <a:xfrm flipH="1">
                <a:off x="3242090" y="2747937"/>
                <a:ext cx="1077913" cy="1557338"/>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4" name="Line 11"/>
              <p:cNvSpPr>
                <a:spLocks noChangeShapeType="1"/>
              </p:cNvSpPr>
              <p:nvPr/>
            </p:nvSpPr>
            <p:spPr bwMode="auto">
              <a:xfrm>
                <a:off x="5405853" y="2740000"/>
                <a:ext cx="1092200" cy="1573212"/>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5" name="Oval 12"/>
              <p:cNvSpPr>
                <a:spLocks noChangeArrowheads="1"/>
              </p:cNvSpPr>
              <p:nvPr/>
            </p:nvSpPr>
            <p:spPr bwMode="blackWhite">
              <a:xfrm>
                <a:off x="4239040" y="3365475"/>
                <a:ext cx="1262063" cy="1258887"/>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Patients</a:t>
                </a:r>
              </a:p>
            </p:txBody>
          </p:sp>
          <p:sp>
            <p:nvSpPr>
              <p:cNvPr id="26" name="Oval 13"/>
              <p:cNvSpPr>
                <a:spLocks noChangeArrowheads="1"/>
              </p:cNvSpPr>
              <p:nvPr/>
            </p:nvSpPr>
            <p:spPr bwMode="blackWhite">
              <a:xfrm>
                <a:off x="613927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err="1">
                    <a:solidFill>
                      <a:srgbClr val="FFFFFF"/>
                    </a:solidFill>
                    <a:ea typeface="ＭＳ Ｐゴシック" pitchFamily="34" charset="-128"/>
                    <a:cs typeface="Calibri" pitchFamily="34" charset="0"/>
                  </a:rPr>
                  <a:t>Pharma</a:t>
                </a:r>
                <a:endParaRPr lang="en-US" sz="1200" b="1" dirty="0">
                  <a:solidFill>
                    <a:srgbClr val="FFFFFF"/>
                  </a:solidFill>
                  <a:ea typeface="ＭＳ Ｐゴシック" pitchFamily="34" charset="-128"/>
                  <a:cs typeface="Calibri" pitchFamily="34" charset="0"/>
                </a:endParaRPr>
              </a:p>
            </p:txBody>
          </p:sp>
          <p:sp>
            <p:nvSpPr>
              <p:cNvPr id="27" name="Line 15"/>
              <p:cNvSpPr>
                <a:spLocks noChangeShapeType="1"/>
              </p:cNvSpPr>
              <p:nvPr/>
            </p:nvSpPr>
            <p:spPr bwMode="auto">
              <a:xfrm flipH="1">
                <a:off x="3627853" y="4976787"/>
                <a:ext cx="2457450" cy="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grpSp>
        <p:sp>
          <p:nvSpPr>
            <p:cNvPr id="16" name="Donut 15"/>
            <p:cNvSpPr/>
            <p:nvPr/>
          </p:nvSpPr>
          <p:spPr>
            <a:xfrm>
              <a:off x="5086362" y="1454054"/>
              <a:ext cx="4572000" cy="4572000"/>
            </a:xfrm>
            <a:prstGeom prst="donut">
              <a:avLst>
                <a:gd name="adj" fmla="val 10197"/>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1400" dirty="0">
                <a:solidFill>
                  <a:srgbClr val="000000">
                    <a:lumMod val="75000"/>
                    <a:lumOff val="25000"/>
                  </a:srgbClr>
                </a:solidFill>
                <a:cs typeface="Calibri" pitchFamily="34" charset="0"/>
              </a:endParaRPr>
            </a:p>
          </p:txBody>
        </p:sp>
        <p:sp>
          <p:nvSpPr>
            <p:cNvPr id="17" name="Freeform 4"/>
            <p:cNvSpPr>
              <a:spLocks/>
            </p:cNvSpPr>
            <p:nvPr/>
          </p:nvSpPr>
          <p:spPr bwMode="gray">
            <a:xfrm>
              <a:off x="7367805" y="1368453"/>
              <a:ext cx="793750" cy="640080"/>
            </a:xfrm>
            <a:custGeom>
              <a:avLst/>
              <a:gdLst/>
              <a:ahLst/>
              <a:cxnLst>
                <a:cxn ang="0">
                  <a:pos x="0" y="768"/>
                </a:cxn>
                <a:cxn ang="0">
                  <a:pos x="0" y="864"/>
                </a:cxn>
                <a:cxn ang="0">
                  <a:pos x="192" y="432"/>
                </a:cxn>
                <a:cxn ang="0">
                  <a:pos x="0" y="0"/>
                </a:cxn>
                <a:cxn ang="0">
                  <a:pos x="0" y="108"/>
                </a:cxn>
              </a:cxnLst>
              <a:rect l="0" t="0" r="r" b="b"/>
              <a:pathLst>
                <a:path w="192" h="864">
                  <a:moveTo>
                    <a:pt x="0" y="768"/>
                  </a:moveTo>
                  <a:lnTo>
                    <a:pt x="0" y="864"/>
                  </a:lnTo>
                  <a:lnTo>
                    <a:pt x="192" y="432"/>
                  </a:lnTo>
                  <a:lnTo>
                    <a:pt x="0" y="0"/>
                  </a:lnTo>
                  <a:lnTo>
                    <a:pt x="0" y="108"/>
                  </a:lnTo>
                </a:path>
              </a:pathLst>
            </a:custGeom>
            <a:solidFill>
              <a:schemeClr val="tx2"/>
            </a:solidFill>
            <a:ln w="28575" cap="rnd" cmpd="sng">
              <a:solidFill>
                <a:schemeClr val="bg2"/>
              </a:solidFill>
              <a:prstDash val="solid"/>
              <a:round/>
              <a:headEnd type="none" w="sm" len="sm"/>
              <a:tailEnd type="none" w="sm" len="sm"/>
            </a:ln>
            <a:effectLst/>
          </p:spPr>
          <p:txBody>
            <a:bodyPr/>
            <a:lstStyle/>
            <a:p>
              <a:pPr fontAlgn="base">
                <a:spcBef>
                  <a:spcPct val="0"/>
                </a:spcBef>
                <a:spcAft>
                  <a:spcPct val="0"/>
                </a:spcAft>
              </a:pPr>
              <a:endParaRPr lang="en-US">
                <a:solidFill>
                  <a:srgbClr val="000000"/>
                </a:solidFill>
                <a:cs typeface="Arial" charset="0"/>
              </a:endParaRPr>
            </a:p>
          </p:txBody>
        </p:sp>
      </p:grpSp>
      <p:cxnSp>
        <p:nvCxnSpPr>
          <p:cNvPr id="7" name="Straight Arrow Connector 6"/>
          <p:cNvCxnSpPr>
            <a:stCxn id="21" idx="6"/>
          </p:cNvCxnSpPr>
          <p:nvPr/>
        </p:nvCxnSpPr>
        <p:spPr>
          <a:xfrm flipV="1">
            <a:off x="6950791" y="2606359"/>
            <a:ext cx="3181750" cy="22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bwMode="auto">
          <a:xfrm>
            <a:off x="9054627" y="2637805"/>
            <a:ext cx="2572564"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Outstanding patient balances down</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Database of patients open to</a:t>
            </a:r>
          </a:p>
          <a:p>
            <a:r>
              <a:rPr lang="en-US" sz="1200" dirty="0">
                <a:solidFill>
                  <a:prstClr val="black">
                    <a:lumMod val="85000"/>
                    <a:lumOff val="15000"/>
                  </a:prstClr>
                </a:solidFill>
                <a:cs typeface="Calibri" pitchFamily="34" charset="0"/>
              </a:rPr>
              <a:t>c</a:t>
            </a:r>
            <a:r>
              <a:rPr lang="en-US" sz="1200" dirty="0">
                <a:solidFill>
                  <a:prstClr val="black">
                    <a:lumMod val="85000"/>
                    <a:lumOff val="15000"/>
                  </a:prstClr>
                </a:solidFill>
                <a:cs typeface="Calibri" pitchFamily="34" charset="0"/>
              </a:rPr>
              <a:t>linical trials</a:t>
            </a:r>
            <a:endParaRPr lang="en-US" sz="1200" dirty="0">
              <a:solidFill>
                <a:prstClr val="black">
                  <a:lumMod val="85000"/>
                  <a:lumOff val="15000"/>
                </a:prstClr>
              </a:solidFill>
              <a:cs typeface="Calibri" pitchFamily="34" charset="0"/>
            </a:endParaRPr>
          </a:p>
        </p:txBody>
      </p:sp>
      <p:sp>
        <p:nvSpPr>
          <p:cNvPr id="9" name="TextBox 8"/>
          <p:cNvSpPr txBox="1"/>
          <p:nvPr/>
        </p:nvSpPr>
        <p:spPr bwMode="auto">
          <a:xfrm>
            <a:off x="9155135" y="4452012"/>
            <a:ext cx="2809102"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Message Board of Needed Medications</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Comparative visibility of </a:t>
            </a:r>
          </a:p>
          <a:p>
            <a:r>
              <a:rPr lang="en-US" sz="1200" dirty="0">
                <a:solidFill>
                  <a:prstClr val="black">
                    <a:lumMod val="85000"/>
                    <a:lumOff val="15000"/>
                  </a:prstClr>
                </a:solidFill>
                <a:cs typeface="Calibri" pitchFamily="34" charset="0"/>
              </a:rPr>
              <a:t>social responsibility </a:t>
            </a:r>
          </a:p>
        </p:txBody>
      </p:sp>
      <p:cxnSp>
        <p:nvCxnSpPr>
          <p:cNvPr id="10" name="Straight Arrow Connector 9"/>
          <p:cNvCxnSpPr/>
          <p:nvPr/>
        </p:nvCxnSpPr>
        <p:spPr>
          <a:xfrm flipV="1">
            <a:off x="8035074" y="4267053"/>
            <a:ext cx="3185980" cy="25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2" idx="2"/>
          </p:cNvCxnSpPr>
          <p:nvPr/>
        </p:nvCxnSpPr>
        <p:spPr>
          <a:xfrm flipH="1">
            <a:off x="2902471" y="4721579"/>
            <a:ext cx="1690999" cy="1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906064" y="4746891"/>
            <a:ext cx="2964145" cy="461665"/>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Choice over donation criteria</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Transparency over where the money goes</a:t>
            </a:r>
          </a:p>
        </p:txBody>
      </p:sp>
      <p:pic>
        <p:nvPicPr>
          <p:cNvPr id="29" name="Picture 28"/>
          <p:cNvPicPr>
            <a:picLocks noChangeAspect="1"/>
          </p:cNvPicPr>
          <p:nvPr/>
        </p:nvPicPr>
        <p:blipFill>
          <a:blip r:embed="rId2"/>
          <a:stretch>
            <a:fillRect/>
          </a:stretch>
        </p:blipFill>
        <p:spPr>
          <a:xfrm>
            <a:off x="9145866" y="5483319"/>
            <a:ext cx="2286000" cy="1013578"/>
          </a:xfrm>
          <a:prstGeom prst="rect">
            <a:avLst/>
          </a:prstGeom>
        </p:spPr>
      </p:pic>
      <p:sp>
        <p:nvSpPr>
          <p:cNvPr id="30" name="Rounded Rectangle 29"/>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31" name="Straight Arrow Connector 30"/>
          <p:cNvCxnSpPr/>
          <p:nvPr/>
        </p:nvCxnSpPr>
        <p:spPr>
          <a:xfrm flipH="1" flipV="1">
            <a:off x="3862581" y="2728655"/>
            <a:ext cx="2298020" cy="1270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bwMode="auto">
          <a:xfrm>
            <a:off x="1009655" y="2481584"/>
            <a:ext cx="2984471"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No more financial worries of medical debt</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No more running after free medications</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Just fight the cancer!</a:t>
            </a:r>
          </a:p>
        </p:txBody>
      </p:sp>
    </p:spTree>
    <p:extLst>
      <p:ext uri="{BB962C8B-B14F-4D97-AF65-F5344CB8AC3E}">
        <p14:creationId xmlns:p14="http://schemas.microsoft.com/office/powerpoint/2010/main" val="2499722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3051"/>
          </a:xfrm>
        </p:spPr>
        <p:txBody>
          <a:bodyPr>
            <a:normAutofit fontScale="90000"/>
          </a:bodyPr>
          <a:lstStyle/>
          <a:p>
            <a:pPr algn="ctr"/>
            <a:r>
              <a:rPr lang="en-US" sz="3200" i="1" dirty="0" smtClean="0">
                <a:solidFill>
                  <a:schemeClr val="accent5">
                    <a:lumMod val="50000"/>
                  </a:schemeClr>
                </a:solidFill>
              </a:rPr>
              <a:t>VAKKAS</a:t>
            </a:r>
            <a:r>
              <a:rPr lang="en-US" sz="3200" i="1" dirty="0" smtClean="0"/>
              <a:t/>
            </a:r>
            <a:br>
              <a:rPr lang="en-US" sz="3200" i="1" dirty="0" smtClean="0"/>
            </a:br>
            <a:r>
              <a:rPr lang="en-US" sz="3200" i="1" dirty="0" smtClean="0">
                <a:solidFill>
                  <a:schemeClr val="accent1">
                    <a:lumMod val="75000"/>
                  </a:schemeClr>
                </a:solidFill>
              </a:rPr>
              <a:t>Charity Platform for Clinical Cancer Care</a:t>
            </a:r>
            <a:br>
              <a:rPr lang="en-US" sz="3200" i="1" dirty="0" smtClean="0">
                <a:solidFill>
                  <a:schemeClr val="accent1">
                    <a:lumMod val="75000"/>
                  </a:schemeClr>
                </a:solidFill>
              </a:rPr>
            </a:br>
            <a:r>
              <a:rPr lang="en-US" sz="1200" i="1" dirty="0">
                <a:solidFill>
                  <a:srgbClr val="5B9BD5">
                    <a:lumMod val="75000"/>
                  </a:srgbClr>
                </a:solidFill>
              </a:rPr>
              <a:t>and for Other Catastrophic Illnesses</a:t>
            </a:r>
            <a:endParaRPr lang="en-US" sz="3200" i="1" dirty="0">
              <a:solidFill>
                <a:schemeClr val="accent1">
                  <a:lumMod val="75000"/>
                </a:schemeClr>
              </a:solidFill>
            </a:endParaRPr>
          </a:p>
        </p:txBody>
      </p:sp>
      <p:sp>
        <p:nvSpPr>
          <p:cNvPr id="3" name="Content Placeholder 2"/>
          <p:cNvSpPr>
            <a:spLocks noGrp="1"/>
          </p:cNvSpPr>
          <p:nvPr>
            <p:ph idx="1"/>
          </p:nvPr>
        </p:nvSpPr>
        <p:spPr>
          <a:xfrm>
            <a:off x="838200" y="1404447"/>
            <a:ext cx="10515600" cy="4351338"/>
          </a:xfrm>
        </p:spPr>
        <p:txBody>
          <a:bodyPr/>
          <a:lstStyle/>
          <a:p>
            <a:r>
              <a:rPr lang="en-US" sz="2400" dirty="0"/>
              <a:t>VAKKAS believes that </a:t>
            </a:r>
            <a:r>
              <a:rPr lang="en-US" sz="2400" dirty="0" smtClean="0"/>
              <a:t>patients with cancer and other catastrophic illnesses should </a:t>
            </a:r>
            <a:r>
              <a:rPr lang="en-US" sz="2400" dirty="0"/>
              <a:t>only worry about their treatment, and not </a:t>
            </a:r>
            <a:r>
              <a:rPr lang="en-US" sz="2400" dirty="0" smtClean="0"/>
              <a:t>finances</a:t>
            </a:r>
            <a:r>
              <a:rPr lang="en-US" sz="2400" dirty="0"/>
              <a:t>. </a:t>
            </a:r>
            <a:endParaRPr lang="en-US" sz="2400" dirty="0" smtClean="0"/>
          </a:p>
          <a:p>
            <a:pPr marL="0" indent="0">
              <a:buNone/>
            </a:pPr>
            <a:endParaRPr lang="en-US" sz="1000" dirty="0" smtClean="0"/>
          </a:p>
          <a:p>
            <a:r>
              <a:rPr lang="en-US" sz="2400" dirty="0" smtClean="0"/>
              <a:t>In </a:t>
            </a:r>
            <a:r>
              <a:rPr lang="en-US" sz="2400" dirty="0"/>
              <a:t>a system where </a:t>
            </a:r>
            <a:r>
              <a:rPr lang="en-US" sz="2400" b="1" dirty="0"/>
              <a:t>three out of </a:t>
            </a:r>
            <a:r>
              <a:rPr lang="en-US" sz="2400" b="1" dirty="0" smtClean="0"/>
              <a:t>five*</a:t>
            </a:r>
            <a:r>
              <a:rPr lang="en-US" sz="2400" dirty="0" smtClean="0"/>
              <a:t> </a:t>
            </a:r>
            <a:r>
              <a:rPr lang="en-US" sz="2400" dirty="0"/>
              <a:t>bankruptcies are filed due to medical bills, and the total of </a:t>
            </a:r>
            <a:r>
              <a:rPr lang="en-US" sz="2400" dirty="0" smtClean="0"/>
              <a:t>uninsured </a:t>
            </a:r>
            <a:r>
              <a:rPr lang="en-US" sz="2400" dirty="0"/>
              <a:t>and under-insured patients </a:t>
            </a:r>
            <a:r>
              <a:rPr lang="en-US" sz="2400" dirty="0" smtClean="0"/>
              <a:t>is significant, </a:t>
            </a:r>
            <a:r>
              <a:rPr lang="en-US" sz="2400" dirty="0"/>
              <a:t>VAKKAS is committed to genuinely </a:t>
            </a:r>
            <a:r>
              <a:rPr lang="en-US" sz="2400" dirty="0" smtClean="0"/>
              <a:t>helping patients in need  </a:t>
            </a:r>
          </a:p>
          <a:p>
            <a:pPr marL="0" indent="0">
              <a:buNone/>
            </a:pPr>
            <a:endParaRPr lang="en-US" sz="1000" dirty="0" smtClean="0"/>
          </a:p>
          <a:p>
            <a:pPr marL="0" indent="0" algn="ctr">
              <a:buNone/>
            </a:pPr>
            <a:r>
              <a:rPr lang="en-US" sz="2400" dirty="0"/>
              <a:t>	</a:t>
            </a:r>
            <a:r>
              <a:rPr lang="en-US" sz="2400" dirty="0" smtClean="0"/>
              <a:t>by infusing </a:t>
            </a:r>
            <a:r>
              <a:rPr lang="en-US" sz="2400" dirty="0"/>
              <a:t>transparency and connectivity into </a:t>
            </a:r>
            <a:r>
              <a:rPr lang="en-US" sz="2400" dirty="0" smtClean="0"/>
              <a:t>charity donations </a:t>
            </a:r>
          </a:p>
          <a:p>
            <a:pPr marL="0" indent="0" algn="ctr">
              <a:buNone/>
            </a:pPr>
            <a:r>
              <a:rPr lang="en-US" sz="2400" dirty="0" smtClean="0"/>
              <a:t>&amp;</a:t>
            </a:r>
            <a:endParaRPr lang="en-US" sz="2400" dirty="0"/>
          </a:p>
          <a:p>
            <a:pPr marL="0" indent="0" algn="ctr">
              <a:buNone/>
            </a:pPr>
            <a:r>
              <a:rPr lang="en-US" sz="2400" dirty="0"/>
              <a:t>	</a:t>
            </a:r>
            <a:r>
              <a:rPr lang="en-US" sz="2400" dirty="0" smtClean="0"/>
              <a:t>by empowering smart and caring philanthropists</a:t>
            </a:r>
            <a:endParaRPr lang="en-US" sz="2400" dirty="0"/>
          </a:p>
          <a:p>
            <a:endParaRPr lang="en-US" dirty="0"/>
          </a:p>
        </p:txBody>
      </p:sp>
      <p:pic>
        <p:nvPicPr>
          <p:cNvPr id="4" name="Picture 3"/>
          <p:cNvPicPr>
            <a:picLocks noChangeAspect="1"/>
          </p:cNvPicPr>
          <p:nvPr/>
        </p:nvPicPr>
        <p:blipFill>
          <a:blip r:embed="rId2"/>
          <a:stretch>
            <a:fillRect/>
          </a:stretch>
        </p:blipFill>
        <p:spPr>
          <a:xfrm>
            <a:off x="9271685" y="5497179"/>
            <a:ext cx="2286000" cy="1013578"/>
          </a:xfrm>
          <a:prstGeom prst="rect">
            <a:avLst/>
          </a:prstGeom>
        </p:spPr>
      </p:pic>
      <p:sp>
        <p:nvSpPr>
          <p:cNvPr id="5" name="Rounded Rectangle 4"/>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838200" y="6210901"/>
            <a:ext cx="3607078" cy="553998"/>
          </a:xfrm>
          <a:prstGeom prst="rect">
            <a:avLst/>
          </a:prstGeom>
          <a:noFill/>
        </p:spPr>
        <p:txBody>
          <a:bodyPr wrap="none" rtlCol="0">
            <a:spAutoFit/>
          </a:bodyPr>
          <a:lstStyle/>
          <a:p>
            <a:r>
              <a:rPr lang="en-US" sz="1000" dirty="0">
                <a:solidFill>
                  <a:prstClr val="black"/>
                </a:solidFill>
              </a:rPr>
              <a:t>Source: * </a:t>
            </a:r>
            <a:r>
              <a:rPr lang="en-US" sz="1000" u="sng" dirty="0">
                <a:solidFill>
                  <a:prstClr val="black"/>
                </a:solidFill>
                <a:hlinkClick r:id="rId3"/>
              </a:rPr>
              <a:t>http://</a:t>
            </a:r>
            <a:r>
              <a:rPr lang="en-US" sz="1000" u="sng" dirty="0">
                <a:solidFill>
                  <a:prstClr val="black"/>
                </a:solidFill>
                <a:hlinkClick r:id="rId3"/>
              </a:rPr>
              <a:t>www.cnbc.com/id/100840148</a:t>
            </a:r>
            <a:endParaRPr lang="en-US" sz="1000" u="sng" dirty="0">
              <a:solidFill>
                <a:prstClr val="black"/>
              </a:solidFill>
            </a:endParaRPr>
          </a:p>
          <a:p>
            <a:r>
              <a:rPr lang="en-US" sz="1000" dirty="0">
                <a:solidFill>
                  <a:prstClr val="black"/>
                </a:solidFill>
              </a:rPr>
              <a:t>**</a:t>
            </a:r>
            <a:r>
              <a:rPr lang="en-US" sz="1000" dirty="0">
                <a:solidFill>
                  <a:prstClr val="black"/>
                </a:solidFill>
                <a:hlinkClick r:id="rId4"/>
              </a:rPr>
              <a:t> http</a:t>
            </a:r>
            <a:r>
              <a:rPr lang="en-US" sz="1000" dirty="0">
                <a:solidFill>
                  <a:prstClr val="black"/>
                </a:solidFill>
                <a:hlinkClick r:id="rId4"/>
              </a:rPr>
              <a:t>://www.healthcareproblems.org/health-care-statistics.htm</a:t>
            </a:r>
            <a:endParaRPr lang="en-US" sz="1000" dirty="0">
              <a:solidFill>
                <a:prstClr val="black"/>
              </a:solidFill>
            </a:endParaRPr>
          </a:p>
          <a:p>
            <a:endParaRPr lang="en-US" sz="1000" dirty="0">
              <a:solidFill>
                <a:prstClr val="black"/>
              </a:solidFill>
            </a:endParaRPr>
          </a:p>
        </p:txBody>
      </p:sp>
    </p:spTree>
    <p:extLst>
      <p:ext uri="{BB962C8B-B14F-4D97-AF65-F5344CB8AC3E}">
        <p14:creationId xmlns:p14="http://schemas.microsoft.com/office/powerpoint/2010/main" val="246206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54"/>
            <a:ext cx="10515600" cy="1325563"/>
          </a:xfrm>
        </p:spPr>
        <p:txBody>
          <a:bodyPr>
            <a:normAutofit/>
          </a:bodyPr>
          <a:lstStyle/>
          <a:p>
            <a:pPr algn="ctr"/>
            <a:r>
              <a:rPr lang="en-US" sz="3200" dirty="0" smtClean="0">
                <a:solidFill>
                  <a:schemeClr val="accent5">
                    <a:lumMod val="75000"/>
                  </a:schemeClr>
                </a:solidFill>
              </a:rPr>
              <a:t>Do you like what we do at VAKKAS?</a:t>
            </a:r>
            <a:endParaRPr lang="en-US" sz="3200" dirty="0">
              <a:solidFill>
                <a:schemeClr val="accent5">
                  <a:lumMod val="75000"/>
                </a:schemeClr>
              </a:solidFill>
            </a:endParaRPr>
          </a:p>
        </p:txBody>
      </p:sp>
      <p:sp>
        <p:nvSpPr>
          <p:cNvPr id="3" name="Content Placeholder 2"/>
          <p:cNvSpPr>
            <a:spLocks noGrp="1"/>
          </p:cNvSpPr>
          <p:nvPr>
            <p:ph idx="1"/>
          </p:nvPr>
        </p:nvSpPr>
        <p:spPr>
          <a:xfrm>
            <a:off x="586272" y="1129004"/>
            <a:ext cx="10767527" cy="5458408"/>
          </a:xfrm>
        </p:spPr>
        <p:txBody>
          <a:bodyPr/>
          <a:lstStyle/>
          <a:p>
            <a:pPr algn="ctr"/>
            <a:r>
              <a:rPr lang="en-US" sz="2200" dirty="0" smtClean="0"/>
              <a:t>Please consider making a tax-exempt donation to VAKKAS for helping us advance our mission faster.</a:t>
            </a:r>
          </a:p>
          <a:p>
            <a:endParaRPr lang="en-US" dirty="0"/>
          </a:p>
          <a:p>
            <a:pPr marL="0" indent="0">
              <a:buNone/>
            </a:pPr>
            <a:endParaRPr lang="en-US" dirty="0" smtClean="0"/>
          </a:p>
          <a:p>
            <a:endParaRPr lang="en-US" dirty="0"/>
          </a:p>
          <a:p>
            <a:pPr marL="0" indent="0">
              <a:buNone/>
            </a:pPr>
            <a:endParaRPr lang="en-US" sz="1000" dirty="0" smtClean="0"/>
          </a:p>
          <a:p>
            <a:pPr algn="ctr"/>
            <a:r>
              <a:rPr lang="en-US" sz="2200" dirty="0" smtClean="0"/>
              <a:t>We are as transparent in our organizational donations as we are with our donations in honor of patients. If you want to give to VAKKAS to support our organization, you can advise us on your donations.</a:t>
            </a:r>
          </a:p>
          <a:p>
            <a:pPr marL="0" indent="0">
              <a:buNone/>
            </a:pPr>
            <a:endParaRPr lang="en-US" dirty="0" smtClean="0"/>
          </a:p>
          <a:p>
            <a:endParaRPr lang="en-US" dirty="0"/>
          </a:p>
          <a:p>
            <a:endParaRPr lang="en-US" dirty="0" smtClean="0"/>
          </a:p>
          <a:p>
            <a:pPr marL="0" indent="0">
              <a:buNone/>
            </a:pPr>
            <a:endParaRPr lang="en-US" dirty="0"/>
          </a:p>
          <a:p>
            <a:endParaRPr lang="en-US" dirty="0" smtClean="0"/>
          </a:p>
          <a:p>
            <a:endParaRPr lang="en-US" dirty="0"/>
          </a:p>
          <a:p>
            <a:pPr marL="0" indent="0">
              <a:buNone/>
            </a:pPr>
            <a:endParaRPr lang="en-US" dirty="0"/>
          </a:p>
        </p:txBody>
      </p:sp>
      <p:pic>
        <p:nvPicPr>
          <p:cNvPr id="5" name="Picture 4"/>
          <p:cNvPicPr>
            <a:picLocks noChangeAspect="1"/>
          </p:cNvPicPr>
          <p:nvPr/>
        </p:nvPicPr>
        <p:blipFill>
          <a:blip r:embed="rId2"/>
          <a:stretch>
            <a:fillRect/>
          </a:stretch>
        </p:blipFill>
        <p:spPr>
          <a:xfrm>
            <a:off x="3640565" y="4719999"/>
            <a:ext cx="4658940" cy="1532878"/>
          </a:xfrm>
          <a:prstGeom prst="rect">
            <a:avLst/>
          </a:prstGeom>
        </p:spPr>
      </p:pic>
      <p:pic>
        <p:nvPicPr>
          <p:cNvPr id="4" name="Picture 3"/>
          <p:cNvPicPr>
            <a:picLocks noChangeAspect="1"/>
          </p:cNvPicPr>
          <p:nvPr/>
        </p:nvPicPr>
        <p:blipFill>
          <a:blip r:embed="rId3"/>
          <a:stretch>
            <a:fillRect/>
          </a:stretch>
        </p:blipFill>
        <p:spPr>
          <a:xfrm>
            <a:off x="3642264" y="1853461"/>
            <a:ext cx="4657241" cy="1600000"/>
          </a:xfrm>
          <a:prstGeom prst="rect">
            <a:avLst/>
          </a:prstGeom>
        </p:spPr>
      </p:pic>
      <p:sp>
        <p:nvSpPr>
          <p:cNvPr id="6" name="Rounded Rectangle 5"/>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p:cNvPicPr>
            <a:picLocks noChangeAspect="1"/>
          </p:cNvPicPr>
          <p:nvPr/>
        </p:nvPicPr>
        <p:blipFill>
          <a:blip r:embed="rId4"/>
          <a:stretch>
            <a:fillRect/>
          </a:stretch>
        </p:blipFill>
        <p:spPr>
          <a:xfrm>
            <a:off x="8956579" y="5580344"/>
            <a:ext cx="2174094" cy="944024"/>
          </a:xfrm>
          <a:prstGeom prst="rect">
            <a:avLst/>
          </a:prstGeom>
        </p:spPr>
      </p:pic>
    </p:spTree>
    <p:extLst>
      <p:ext uri="{BB962C8B-B14F-4D97-AF65-F5344CB8AC3E}">
        <p14:creationId xmlns:p14="http://schemas.microsoft.com/office/powerpoint/2010/main" val="109892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277792"/>
            <a:ext cx="10515600" cy="4351338"/>
          </a:xfrm>
        </p:spPr>
        <p:txBody>
          <a:bodyPr>
            <a:normAutofit/>
          </a:bodyPr>
          <a:lstStyle/>
          <a:p>
            <a:pPr marL="0" indent="0" algn="ctr">
              <a:buNone/>
            </a:pPr>
            <a:r>
              <a:rPr lang="en-US" dirty="0" smtClean="0">
                <a:solidFill>
                  <a:srgbClr val="C00000"/>
                </a:solidFill>
              </a:rPr>
              <a:t>ANY QUESTIONS, WE ARE A CLICK AWAY!</a:t>
            </a:r>
          </a:p>
          <a:p>
            <a:pPr marL="0" indent="0" algn="ctr">
              <a:buNone/>
            </a:pPr>
            <a:r>
              <a:rPr lang="en-US" dirty="0" smtClean="0">
                <a:solidFill>
                  <a:schemeClr val="accent1">
                    <a:lumMod val="50000"/>
                  </a:schemeClr>
                </a:solidFill>
                <a:hlinkClick r:id="rId2"/>
              </a:rPr>
              <a:t>www.vakkas.org</a:t>
            </a:r>
            <a:endParaRPr lang="en-US" dirty="0" smtClean="0">
              <a:solidFill>
                <a:schemeClr val="accent1">
                  <a:lumMod val="50000"/>
                </a:schemeClr>
              </a:solidFill>
            </a:endParaRPr>
          </a:p>
          <a:p>
            <a:pPr marL="0" indent="0" algn="ctr">
              <a:buNone/>
            </a:pPr>
            <a:r>
              <a:rPr lang="en-US" dirty="0">
                <a:hlinkClick r:id="rId3"/>
              </a:rPr>
              <a:t>https://www.facebook.com/vakkascharity</a:t>
            </a:r>
            <a:endParaRPr lang="en-US" dirty="0" smtClean="0">
              <a:solidFill>
                <a:schemeClr val="accent1">
                  <a:lumMod val="50000"/>
                </a:schemeClr>
              </a:solidFill>
            </a:endParaRPr>
          </a:p>
          <a:p>
            <a:pPr marL="0" indent="0" algn="ctr">
              <a:buNone/>
            </a:pPr>
            <a:endParaRPr lang="en-US" dirty="0" smtClean="0"/>
          </a:p>
          <a:p>
            <a:pPr marL="0" indent="0" algn="ctr">
              <a:buNone/>
            </a:pPr>
            <a:r>
              <a:rPr lang="en-US" dirty="0" smtClean="0"/>
              <a:t>OR EMAIL US</a:t>
            </a:r>
            <a:r>
              <a:rPr lang="en-US" smtClean="0"/>
              <a:t>: </a:t>
            </a:r>
            <a:r>
              <a:rPr lang="en-US" smtClean="0">
                <a:hlinkClick r:id="rId4"/>
              </a:rPr>
              <a:t>information@vakkas.org</a:t>
            </a:r>
            <a:endParaRPr lang="en-US" dirty="0" smtClean="0"/>
          </a:p>
          <a:p>
            <a:pPr marL="0" indent="0" algn="ctr">
              <a:buNone/>
            </a:pPr>
            <a:endParaRPr lang="en-US" dirty="0" smtClean="0"/>
          </a:p>
          <a:p>
            <a:pPr marL="0" indent="0" algn="ctr">
              <a:buNone/>
            </a:pPr>
            <a:r>
              <a:rPr lang="en-US" dirty="0" smtClean="0"/>
              <a:t>TWIT US @</a:t>
            </a:r>
            <a:r>
              <a:rPr lang="en-US" dirty="0" err="1" smtClean="0"/>
              <a:t>vakkascharity</a:t>
            </a:r>
            <a:endParaRPr lang="en-US" dirty="0" smtClean="0"/>
          </a:p>
          <a:p>
            <a:pPr marL="0" indent="0" algn="ctr">
              <a:buNone/>
            </a:pPr>
            <a:endParaRPr lang="en-US" dirty="0" smtClean="0"/>
          </a:p>
        </p:txBody>
      </p:sp>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AutoShape 2"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1030" name="Picture 6" descr="http://www.mythinkpal.com/wp-content/uploads/2012/03/Tweet-Us2.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1743" y="4013430"/>
            <a:ext cx="811763" cy="98823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daconcpts.com/wp-content/uploads/email-u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82401" y="3193177"/>
            <a:ext cx="953602" cy="95360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7"/>
          <a:stretch>
            <a:fillRect/>
          </a:stretch>
        </p:blipFill>
        <p:spPr>
          <a:xfrm>
            <a:off x="8955874" y="5337088"/>
            <a:ext cx="2286000" cy="1013578"/>
          </a:xfrm>
          <a:prstGeom prst="rect">
            <a:avLst/>
          </a:prstGeom>
        </p:spPr>
      </p:pic>
    </p:spTree>
    <p:extLst>
      <p:ext uri="{BB962C8B-B14F-4D97-AF65-F5344CB8AC3E}">
        <p14:creationId xmlns:p14="http://schemas.microsoft.com/office/powerpoint/2010/main" val="1047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522</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ＭＳ Ｐゴシック</vt:lpstr>
      <vt:lpstr>Arial</vt:lpstr>
      <vt:lpstr>Calibri</vt:lpstr>
      <vt:lpstr>Calibri Light</vt:lpstr>
      <vt:lpstr>1_Office Theme</vt:lpstr>
      <vt:lpstr>VAKKAS  Charity Platform for Clinical Cancer Care and for Other Catastrophic Illnesses</vt:lpstr>
      <vt:lpstr>SOCIAL RESPONSIBILITY and PHARMAs?</vt:lpstr>
      <vt:lpstr>Ready to lend a hand, Pharma?</vt:lpstr>
      <vt:lpstr>VAKKAS—EVERYONE teams up to help the patient.</vt:lpstr>
      <vt:lpstr>VAKKAS Charity Platform for Clinical Cancer Care and for Other Catastrophic Illnesses</vt:lpstr>
      <vt:lpstr>Do you like what we do at VAKKAS?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VAKKAS  Charity Platform for Clinical Cancer Care and for Other Catastrophic Illnesses</dc:title>
  <dc:creator>Sebastien</dc:creator>
  <cp:lastModifiedBy>Sebastien</cp:lastModifiedBy>
  <cp:revision>1</cp:revision>
  <dcterms:created xsi:type="dcterms:W3CDTF">2015-04-27T17:49:15Z</dcterms:created>
  <dcterms:modified xsi:type="dcterms:W3CDTF">2015-04-27T17:49:28Z</dcterms:modified>
</cp:coreProperties>
</file>