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68" r:id="rId4"/>
    <p:sldId id="263" r:id="rId5"/>
    <p:sldId id="258" r:id="rId6"/>
    <p:sldId id="260" r:id="rId7"/>
    <p:sldId id="259" r:id="rId8"/>
    <p:sldId id="269" r:id="rId9"/>
    <p:sldId id="270" r:id="rId10"/>
    <p:sldId id="271" r:id="rId11"/>
    <p:sldId id="27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3" d="100"/>
          <a:sy n="93" d="100"/>
        </p:scale>
        <p:origin x="9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34EAA1-DDD8-4FCF-AAEE-B20911EC2026}" type="datetimeFigureOut">
              <a:rPr lang="en-US" smtClean="0"/>
              <a:t>4/27/2015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BA239-DF09-4E94-B8E1-90B7FA19E20E}" type="slidenum">
              <a:rPr lang="en-US" smtClean="0"/>
              <a:t>‹#›</a:t>
            </a:fld>
            <a:endParaRPr lang="en-US"/>
          </a:p>
        </p:txBody>
      </p:sp>
    </p:spTree>
    <p:extLst>
      <p:ext uri="{BB962C8B-B14F-4D97-AF65-F5344CB8AC3E}">
        <p14:creationId xmlns:p14="http://schemas.microsoft.com/office/powerpoint/2010/main" val="2179605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34EAA1-DDD8-4FCF-AAEE-B20911EC2026}" type="datetimeFigureOut">
              <a:rPr lang="en-US" smtClean="0"/>
              <a:t>4/27/2015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BA239-DF09-4E94-B8E1-90B7FA19E20E}" type="slidenum">
              <a:rPr lang="en-US" smtClean="0"/>
              <a:t>‹#›</a:t>
            </a:fld>
            <a:endParaRPr lang="en-US"/>
          </a:p>
        </p:txBody>
      </p:sp>
    </p:spTree>
    <p:extLst>
      <p:ext uri="{BB962C8B-B14F-4D97-AF65-F5344CB8AC3E}">
        <p14:creationId xmlns:p14="http://schemas.microsoft.com/office/powerpoint/2010/main" val="3616931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34EAA1-DDD8-4FCF-AAEE-B20911EC2026}" type="datetimeFigureOut">
              <a:rPr lang="en-US" smtClean="0"/>
              <a:t>4/27/2015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BA239-DF09-4E94-B8E1-90B7FA19E20E}" type="slidenum">
              <a:rPr lang="en-US" smtClean="0"/>
              <a:t>‹#›</a:t>
            </a:fld>
            <a:endParaRPr lang="en-US"/>
          </a:p>
        </p:txBody>
      </p:sp>
    </p:spTree>
    <p:extLst>
      <p:ext uri="{BB962C8B-B14F-4D97-AF65-F5344CB8AC3E}">
        <p14:creationId xmlns:p14="http://schemas.microsoft.com/office/powerpoint/2010/main" val="1705763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8748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39437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29448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23402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36633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955175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20076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61514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34EAA1-DDD8-4FCF-AAEE-B20911EC2026}" type="datetimeFigureOut">
              <a:rPr lang="en-US" smtClean="0"/>
              <a:t>4/27/2015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BA239-DF09-4E94-B8E1-90B7FA19E20E}" type="slidenum">
              <a:rPr lang="en-US" smtClean="0"/>
              <a:t>‹#›</a:t>
            </a:fld>
            <a:endParaRPr lang="en-US"/>
          </a:p>
        </p:txBody>
      </p:sp>
    </p:spTree>
    <p:extLst>
      <p:ext uri="{BB962C8B-B14F-4D97-AF65-F5344CB8AC3E}">
        <p14:creationId xmlns:p14="http://schemas.microsoft.com/office/powerpoint/2010/main" val="5337360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21585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5362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00176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34EAA1-DDD8-4FCF-AAEE-B20911EC2026}" type="datetimeFigureOut">
              <a:rPr lang="en-US" smtClean="0"/>
              <a:t>4/27/2015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BA239-DF09-4E94-B8E1-90B7FA19E20E}" type="slidenum">
              <a:rPr lang="en-US" smtClean="0"/>
              <a:t>‹#›</a:t>
            </a:fld>
            <a:endParaRPr lang="en-US"/>
          </a:p>
        </p:txBody>
      </p:sp>
    </p:spTree>
    <p:extLst>
      <p:ext uri="{BB962C8B-B14F-4D97-AF65-F5344CB8AC3E}">
        <p14:creationId xmlns:p14="http://schemas.microsoft.com/office/powerpoint/2010/main" val="1179074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34EAA1-DDD8-4FCF-AAEE-B20911EC2026}" type="datetimeFigureOut">
              <a:rPr lang="en-US" smtClean="0"/>
              <a:t>4/27/2015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BA239-DF09-4E94-B8E1-90B7FA19E20E}" type="slidenum">
              <a:rPr lang="en-US" smtClean="0"/>
              <a:t>‹#›</a:t>
            </a:fld>
            <a:endParaRPr lang="en-US"/>
          </a:p>
        </p:txBody>
      </p:sp>
    </p:spTree>
    <p:extLst>
      <p:ext uri="{BB962C8B-B14F-4D97-AF65-F5344CB8AC3E}">
        <p14:creationId xmlns:p14="http://schemas.microsoft.com/office/powerpoint/2010/main" val="2666878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34EAA1-DDD8-4FCF-AAEE-B20911EC2026}" type="datetimeFigureOut">
              <a:rPr lang="en-US" smtClean="0"/>
              <a:t>4/27/2015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7BA239-DF09-4E94-B8E1-90B7FA19E20E}" type="slidenum">
              <a:rPr lang="en-US" smtClean="0"/>
              <a:t>‹#›</a:t>
            </a:fld>
            <a:endParaRPr lang="en-US"/>
          </a:p>
        </p:txBody>
      </p:sp>
    </p:spTree>
    <p:extLst>
      <p:ext uri="{BB962C8B-B14F-4D97-AF65-F5344CB8AC3E}">
        <p14:creationId xmlns:p14="http://schemas.microsoft.com/office/powerpoint/2010/main" val="3406319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34EAA1-DDD8-4FCF-AAEE-B20911EC2026}" type="datetimeFigureOut">
              <a:rPr lang="en-US" smtClean="0"/>
              <a:t>4/27/2015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7BA239-DF09-4E94-B8E1-90B7FA19E20E}" type="slidenum">
              <a:rPr lang="en-US" smtClean="0"/>
              <a:t>‹#›</a:t>
            </a:fld>
            <a:endParaRPr lang="en-US"/>
          </a:p>
        </p:txBody>
      </p:sp>
    </p:spTree>
    <p:extLst>
      <p:ext uri="{BB962C8B-B14F-4D97-AF65-F5344CB8AC3E}">
        <p14:creationId xmlns:p14="http://schemas.microsoft.com/office/powerpoint/2010/main" val="6452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34EAA1-DDD8-4FCF-AAEE-B20911EC2026}" type="datetimeFigureOut">
              <a:rPr lang="en-US" smtClean="0"/>
              <a:t>4/27/2015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7BA239-DF09-4E94-B8E1-90B7FA19E20E}" type="slidenum">
              <a:rPr lang="en-US" smtClean="0"/>
              <a:t>‹#›</a:t>
            </a:fld>
            <a:endParaRPr lang="en-US"/>
          </a:p>
        </p:txBody>
      </p:sp>
    </p:spTree>
    <p:extLst>
      <p:ext uri="{BB962C8B-B14F-4D97-AF65-F5344CB8AC3E}">
        <p14:creationId xmlns:p14="http://schemas.microsoft.com/office/powerpoint/2010/main" val="2370086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4EAA1-DDD8-4FCF-AAEE-B20911EC2026}" type="datetimeFigureOut">
              <a:rPr lang="en-US" smtClean="0"/>
              <a:t>4/27/2015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BA239-DF09-4E94-B8E1-90B7FA19E20E}" type="slidenum">
              <a:rPr lang="en-US" smtClean="0"/>
              <a:t>‹#›</a:t>
            </a:fld>
            <a:endParaRPr lang="en-US"/>
          </a:p>
        </p:txBody>
      </p:sp>
    </p:spTree>
    <p:extLst>
      <p:ext uri="{BB962C8B-B14F-4D97-AF65-F5344CB8AC3E}">
        <p14:creationId xmlns:p14="http://schemas.microsoft.com/office/powerpoint/2010/main" val="3344189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34EAA1-DDD8-4FCF-AAEE-B20911EC2026}" type="datetimeFigureOut">
              <a:rPr lang="en-US" smtClean="0"/>
              <a:t>4/27/2015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BA239-DF09-4E94-B8E1-90B7FA19E20E}" type="slidenum">
              <a:rPr lang="en-US" smtClean="0"/>
              <a:t>‹#›</a:t>
            </a:fld>
            <a:endParaRPr lang="en-US"/>
          </a:p>
        </p:txBody>
      </p:sp>
    </p:spTree>
    <p:extLst>
      <p:ext uri="{BB962C8B-B14F-4D97-AF65-F5344CB8AC3E}">
        <p14:creationId xmlns:p14="http://schemas.microsoft.com/office/powerpoint/2010/main" val="1448217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34EAA1-DDD8-4FCF-AAEE-B20911EC2026}" type="datetimeFigureOut">
              <a:rPr lang="en-US" smtClean="0"/>
              <a:t>4/27/2015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7BA239-DF09-4E94-B8E1-90B7FA19E20E}" type="slidenum">
              <a:rPr lang="en-US" smtClean="0"/>
              <a:t>‹#›</a:t>
            </a:fld>
            <a:endParaRPr lang="en-US"/>
          </a:p>
        </p:txBody>
      </p:sp>
    </p:spTree>
    <p:extLst>
      <p:ext uri="{BB962C8B-B14F-4D97-AF65-F5344CB8AC3E}">
        <p14:creationId xmlns:p14="http://schemas.microsoft.com/office/powerpoint/2010/main" val="917529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34EAA1-DDD8-4FCF-AAEE-B20911EC2026}" type="datetimeFigureOut">
              <a:rPr lang="en-US" smtClean="0">
                <a:solidFill>
                  <a:prstClr val="black">
                    <a:tint val="75000"/>
                  </a:prstClr>
                </a:solidFill>
              </a:rPr>
              <a:pPr/>
              <a:t>4/27/2015</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7BA239-DF09-4E94-B8E1-90B7FA19E2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5441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facebook.com/vakkascharity" TargetMode="External"/><Relationship Id="rId7" Type="http://schemas.openxmlformats.org/officeDocument/2006/relationships/image" Target="../media/image1.png"/><Relationship Id="rId2" Type="http://schemas.openxmlformats.org/officeDocument/2006/relationships/hyperlink" Target="http://www.vakkas.org/" TargetMode="External"/><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gif"/><Relationship Id="rId4" Type="http://schemas.openxmlformats.org/officeDocument/2006/relationships/hyperlink" Target="mailto:information@vakkas.or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http://www.cnbc.com/id/100840148"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hyperlink" Target="http://www.healthcareproblems.org/health-care-statistics.ht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solidFill>
                  <a:schemeClr val="accent5">
                    <a:lumMod val="50000"/>
                  </a:schemeClr>
                </a:solidFill>
              </a:rPr>
              <a:t>VAKKAS</a:t>
            </a:r>
            <a:r>
              <a:rPr lang="en-US" dirty="0" smtClean="0"/>
              <a:t> </a:t>
            </a:r>
            <a:br>
              <a:rPr lang="en-US" dirty="0" smtClean="0"/>
            </a:br>
            <a:r>
              <a:rPr lang="en-US" sz="4400" i="1" dirty="0" smtClean="0">
                <a:solidFill>
                  <a:schemeClr val="accent1">
                    <a:lumMod val="75000"/>
                  </a:schemeClr>
                </a:solidFill>
              </a:rPr>
              <a:t>Charity Platform for Clinical Cancer Care</a:t>
            </a:r>
            <a:br>
              <a:rPr lang="en-US" sz="4400" i="1" dirty="0" smtClean="0">
                <a:solidFill>
                  <a:schemeClr val="accent1">
                    <a:lumMod val="75000"/>
                  </a:schemeClr>
                </a:solidFill>
              </a:rPr>
            </a:br>
            <a:r>
              <a:rPr lang="en-US" sz="1200" i="1" dirty="0" smtClean="0">
                <a:solidFill>
                  <a:schemeClr val="accent1">
                    <a:lumMod val="75000"/>
                  </a:schemeClr>
                </a:solidFill>
              </a:rPr>
              <a:t>and for Other Catastrophic Illnesses</a:t>
            </a:r>
            <a:endParaRPr lang="en-US" sz="1200" i="1" dirty="0">
              <a:solidFill>
                <a:schemeClr val="accent1">
                  <a:lumMod val="75000"/>
                </a:schemeClr>
              </a:solidFill>
            </a:endParaRPr>
          </a:p>
        </p:txBody>
      </p:sp>
      <p:sp>
        <p:nvSpPr>
          <p:cNvPr id="3" name="Subtitle 2"/>
          <p:cNvSpPr>
            <a:spLocks noGrp="1"/>
          </p:cNvSpPr>
          <p:nvPr>
            <p:ph type="subTitle" idx="1"/>
          </p:nvPr>
        </p:nvSpPr>
        <p:spPr/>
        <p:txBody>
          <a:bodyPr/>
          <a:lstStyle/>
          <a:p>
            <a:r>
              <a:rPr lang="en-US" dirty="0" smtClean="0"/>
              <a:t>PATIENT HANDBOOK</a:t>
            </a:r>
            <a:endParaRPr lang="en-US" dirty="0"/>
          </a:p>
        </p:txBody>
      </p:sp>
      <p:pic>
        <p:nvPicPr>
          <p:cNvPr id="4" name="Picture 3"/>
          <p:cNvPicPr>
            <a:picLocks noChangeAspect="1"/>
          </p:cNvPicPr>
          <p:nvPr/>
        </p:nvPicPr>
        <p:blipFill>
          <a:blip r:embed="rId2"/>
          <a:stretch>
            <a:fillRect/>
          </a:stretch>
        </p:blipFill>
        <p:spPr>
          <a:xfrm>
            <a:off x="4953000" y="4105469"/>
            <a:ext cx="2286000" cy="1013578"/>
          </a:xfrm>
          <a:prstGeom prst="rect">
            <a:avLst/>
          </a:prstGeom>
        </p:spPr>
      </p:pic>
      <p:sp>
        <p:nvSpPr>
          <p:cNvPr id="5" name="Rounded Rectangle 4"/>
          <p:cNvSpPr/>
          <p:nvPr/>
        </p:nvSpPr>
        <p:spPr>
          <a:xfrm>
            <a:off x="326571" y="382555"/>
            <a:ext cx="11364686" cy="589694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498562" y="5630151"/>
            <a:ext cx="7085594" cy="276999"/>
          </a:xfrm>
          <a:prstGeom prst="rect">
            <a:avLst/>
          </a:prstGeom>
          <a:noFill/>
        </p:spPr>
        <p:txBody>
          <a:bodyPr wrap="none" rtlCol="0">
            <a:spAutoFit/>
          </a:bodyPr>
          <a:lstStyle/>
          <a:p>
            <a:r>
              <a:rPr lang="en-US" sz="1200" dirty="0" smtClean="0"/>
              <a:t>VAKKAS is a NJ Non-profit Corporation with EIN46-3845991 and a tax-exempt 501(c)(3) granted by IRS # -------- </a:t>
            </a:r>
            <a:endParaRPr lang="en-US" sz="1200" dirty="0"/>
          </a:p>
        </p:txBody>
      </p:sp>
    </p:spTree>
    <p:extLst>
      <p:ext uri="{BB962C8B-B14F-4D97-AF65-F5344CB8AC3E}">
        <p14:creationId xmlns:p14="http://schemas.microsoft.com/office/powerpoint/2010/main" val="1531044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838200" y="1277792"/>
            <a:ext cx="10515600" cy="4351338"/>
          </a:xfrm>
        </p:spPr>
        <p:txBody>
          <a:bodyPr>
            <a:normAutofit/>
          </a:bodyPr>
          <a:lstStyle/>
          <a:p>
            <a:pPr marL="0" indent="0" algn="ctr">
              <a:buNone/>
            </a:pPr>
            <a:r>
              <a:rPr lang="en-US" dirty="0" smtClean="0">
                <a:solidFill>
                  <a:srgbClr val="C00000"/>
                </a:solidFill>
              </a:rPr>
              <a:t>ANY QUESTIONS, WE ARE A CLICK AWAY!</a:t>
            </a:r>
          </a:p>
          <a:p>
            <a:pPr marL="0" indent="0" algn="ctr">
              <a:buNone/>
            </a:pPr>
            <a:r>
              <a:rPr lang="en-US" dirty="0" smtClean="0">
                <a:solidFill>
                  <a:schemeClr val="accent1">
                    <a:lumMod val="50000"/>
                  </a:schemeClr>
                </a:solidFill>
                <a:hlinkClick r:id="rId2"/>
              </a:rPr>
              <a:t>www.vakkas.org</a:t>
            </a:r>
            <a:endParaRPr lang="en-US" dirty="0" smtClean="0">
              <a:solidFill>
                <a:schemeClr val="accent1">
                  <a:lumMod val="50000"/>
                </a:schemeClr>
              </a:solidFill>
            </a:endParaRPr>
          </a:p>
          <a:p>
            <a:pPr marL="0" indent="0" algn="ctr">
              <a:buNone/>
            </a:pPr>
            <a:r>
              <a:rPr lang="en-US" dirty="0">
                <a:hlinkClick r:id="rId3"/>
              </a:rPr>
              <a:t>https://www.facebook.com/vakkascharity</a:t>
            </a:r>
            <a:endParaRPr lang="en-US" dirty="0" smtClean="0">
              <a:solidFill>
                <a:schemeClr val="accent1">
                  <a:lumMod val="50000"/>
                </a:schemeClr>
              </a:solidFill>
            </a:endParaRPr>
          </a:p>
          <a:p>
            <a:pPr marL="0" indent="0" algn="ctr">
              <a:buNone/>
            </a:pPr>
            <a:endParaRPr lang="en-US" dirty="0" smtClean="0"/>
          </a:p>
          <a:p>
            <a:pPr marL="0" indent="0" algn="ctr">
              <a:buNone/>
            </a:pPr>
            <a:r>
              <a:rPr lang="en-US" dirty="0" smtClean="0"/>
              <a:t>OR EMAIL US</a:t>
            </a:r>
            <a:r>
              <a:rPr lang="en-US" smtClean="0"/>
              <a:t>: </a:t>
            </a:r>
            <a:r>
              <a:rPr lang="en-US" smtClean="0">
                <a:hlinkClick r:id="rId4"/>
              </a:rPr>
              <a:t>information@vakkas.org</a:t>
            </a:r>
            <a:endParaRPr lang="en-US" dirty="0" smtClean="0"/>
          </a:p>
          <a:p>
            <a:pPr marL="0" indent="0" algn="ctr">
              <a:buNone/>
            </a:pPr>
            <a:endParaRPr lang="en-US" dirty="0" smtClean="0"/>
          </a:p>
          <a:p>
            <a:pPr marL="0" indent="0" algn="ctr">
              <a:buNone/>
            </a:pPr>
            <a:r>
              <a:rPr lang="en-US" dirty="0" smtClean="0"/>
              <a:t>TWIT US @</a:t>
            </a:r>
            <a:r>
              <a:rPr lang="en-US" dirty="0" err="1" smtClean="0"/>
              <a:t>vakkascharity</a:t>
            </a:r>
            <a:endParaRPr lang="en-US" dirty="0" smtClean="0"/>
          </a:p>
          <a:p>
            <a:pPr marL="0" indent="0" algn="ctr">
              <a:buNone/>
            </a:pPr>
            <a:endParaRPr lang="en-US" dirty="0" smtClean="0"/>
          </a:p>
        </p:txBody>
      </p:sp>
      <p:sp>
        <p:nvSpPr>
          <p:cNvPr id="5" name="Rounded Rectangle 4"/>
          <p:cNvSpPr/>
          <p:nvPr/>
        </p:nvSpPr>
        <p:spPr>
          <a:xfrm>
            <a:off x="326571" y="382555"/>
            <a:ext cx="11364686" cy="61418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AutoShape 2" descr="data:image/jpeg;base64,/9j/4AAQSkZJRgABAQAAAQABAAD/2wCEAAkGBwgHBgkIBwgKCgkLDRYPDQwMDRsUFRAWIB0iIiAdHx8kKDQsJCYxJx8fLT0tMTU3Ojo6Iys/RD84QzQ5OjcBCgoKDQwNGg8PGjclHyU3Nzc3Nzc3Nzc3Nzc3Nzc3Nzc3Nzc3Nzc3Nzc3Nzc3Nzc3Nzc3Nzc3Nzc3Nzc3Nzc3N//AABEIAFwASwMBIgACEQEDEQH/xAAbAAEAAgMBAQAAAAAAAAAAAAAABgcCBAUBA//EADoQAAEEAQEFAwcKBwAAAAAAAAEAAgMEEQUGEiExQRMiUTJSYXGRodEHFCM0c4GxssHhFSQlNWPi8P/EABkBAAMBAQEAAAAAAAAAAAAAAAAEBQIDBv/EACcRAAIBBAEDAwUBAAAAAAAAAAABAgMEERIhMTNBE1HwFCIyYXEF/9oADAMBAAIRAxEAPwC6EREAEREAEREAEREAEREAERcHarXxo1dscO663KO4DyYPOP6LUYuTwjM5qEdpHUv6jT06MPu2I4geQceLvUOZUdtbd0YyRVqzzY6uwwH8T7lBLFmW1M6azK6WV3Nzjkr5J6FrFflyS6l/Nv7Vgmh2+fnhpjcfb/6r719va5+tUJWDxieH/jhQT1plb+np+xyV5WXktvTdb07Uzu1LLTJz7J3df7CuiqcrSRMieePblw7N+cCPxPDqp5s1r8ssrNP1TIsEfRvdjLvQf0KVq2+vMR6hd7vWXUk6IiWHQqq2kvST7RWp2PIMUhjjI6BvD4+1Wqqf1djo9WvNeMEWJPzFN2iWzEP9BtQX9N21qEsdrT3zP34mxxSvYQMO8crOKo2tBdpuaHSTySRRuI4/RDeGPWcBcmzP84MXd3ezibHz546roxz29Rt15qdbefSibI9oeO9unLn8fHgmnHCJ6ll+/wA5PpV7kteKJzGSMoPk33YADngvBJPoLVjVfafeAmtRSPbXmcx4kaWsO4eOeQ5BeNZZlnN8UZHVrhfXhZG8Z4jdDRwJ4AY5dF9LWmWtHAsWdMtRQPY+JxdYY7ymkc2t7vPqFnjp5NYfXwjTntXY5WF1psrw07pjeH7uefJbmtXZI75DZngsa0hrTydug55cOOD1XJndAQBXZKzx7SQOz7GhZ6hY+d23z7u7vhvDPgAP0W9eVwc98Jltaba+e6fWtYA7aNryB0JHH3rZXM2YBbs/QBGD2LV01LksNovwbcU2FXm3ummtqYusb9FZHePg8c/aMH2qw1p6vp0WqafLUm4B4y12OLXdCt0amk8nK4perTcSoFItiWl1zUWNBLnafKGgcyctXFuVJac0kE7N2WNxa4eH7HosK08leQSwSyRSN8l8ZwQqU1vHCItOXpzy10JdQFyromgCGvm2LsjmQy9zeGH558uC19UqCTRtStwt1Cju2AbFWwcxyOLhxaeuD+Cjli/ctTMlsWppJI/Ic55y31eCyt6leusay3cnmY05DZHkgFc1SlnJ1daOrWPmMGotrTqUupX4akGd6V2CfNHU/cFrAFzg1oJcTgADiSrK2R0AaVW+cWW/zso73+Nvm+vx/ZarVVTj+zNtRdWePB3oY2QwsiiGGMaGtHgAs0RSi8EREARbbfSu2q/xCBrTJFgTNI8pmef3ejplQR0TC3eY7dyT3SeBx4H4q43Na9rmPAc1wwQeoVUa5TZp9uSkH73Yk4BHQnI926nrWplaku+pJPdHMPNeL1b2hUP4nq1eoc7jnZkx0aOJ/wC9Kbbwssnxi5NJEq2H0ENa3VbbcuP1dh6DzvgpmvGtDWhrQA0DAA6BeqTUm5yyz0FKkqUdUERFg6BERABV7t7FHHrTZNzjJA0nvYycuGfcFYSrv5Qz/W4R4Vm/mcmLbuCl92WRhSv5Oow7VbMh5sgwPvcPgoopb8nH9xufYD8ydr9pk2170SfIiKUXQiIgD//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6" name="AutoShape 4" descr="data:image/jpeg;base64,/9j/4AAQSkZJRgABAQAAAQABAAD/2wCEAAkGBwgHBgkIBwgKCgkLDRYPDQwMDRsUFRAWIB0iIiAdHx8kKDQsJCYxJx8fLT0tMTU3Ojo6Iys/RD84QzQ5OjcBCgoKDQwNGg8PGjclHyU3Nzc3Nzc3Nzc3Nzc3Nzc3Nzc3Nzc3Nzc3Nzc3Nzc3Nzc3Nzc3Nzc3Nzc3Nzc3Nzc3N//AABEIAFwASwMBIgACEQEDEQH/xAAbAAEAAgMBAQAAAAAAAAAAAAAABgcCBAUBA//EADoQAAEEAQEFAwcKBwAAAAAAAAEAAgMEEQUGEiExQRMiUTJSYXGRodEHFCM0c4GxssHhFSQlNWPi8P/EABkBAAMBAQEAAAAAAAAAAAAAAAAEBQIDBv/EACcRAAIBBAEDAwUBAAAAAAAAAAABAgMEERIhMTNBE1HwFCIyYXEF/9oADAMBAAIRAxEAPwC6EREAEREAEREAEREAEREAERcHarXxo1dscO663KO4DyYPOP6LUYuTwjM5qEdpHUv6jT06MPu2I4geQceLvUOZUdtbd0YyRVqzzY6uwwH8T7lBLFmW1M6azK6WV3Nzjkr5J6FrFflyS6l/Nv7Vgmh2+fnhpjcfb/6r719va5+tUJWDxieH/jhQT1plb+np+xyV5WXktvTdb07Uzu1LLTJz7J3df7CuiqcrSRMieePblw7N+cCPxPDqp5s1r8ssrNP1TIsEfRvdjLvQf0KVq2+vMR6hd7vWXUk6IiWHQqq2kvST7RWp2PIMUhjjI6BvD4+1Wqqf1djo9WvNeMEWJPzFN2iWzEP9BtQX9N21qEsdrT3zP34mxxSvYQMO8crOKo2tBdpuaHSTySRRuI4/RDeGPWcBcmzP84MXd3ezibHz546roxz29Rt15qdbefSibI9oeO9unLn8fHgmnHCJ6ll+/wA5PpV7kteKJzGSMoPk33YADngvBJPoLVjVfafeAmtRSPbXmcx4kaWsO4eOeQ5BeNZZlnN8UZHVrhfXhZG8Z4jdDRwJ4AY5dF9LWmWtHAsWdMtRQPY+JxdYY7ymkc2t7vPqFnjp5NYfXwjTntXY5WF1psrw07pjeH7uefJbmtXZI75DZngsa0hrTydug55cOOD1XJndAQBXZKzx7SQOz7GhZ6hY+d23z7u7vhvDPgAP0W9eVwc98Jltaba+e6fWtYA7aNryB0JHH3rZXM2YBbs/QBGD2LV01LksNovwbcU2FXm3ummtqYusb9FZHePg8c/aMH2qw1p6vp0WqafLUm4B4y12OLXdCt0amk8nK4perTcSoFItiWl1zUWNBLnafKGgcyctXFuVJac0kE7N2WNxa4eH7HosK08leQSwSyRSN8l8ZwQqU1vHCItOXpzy10JdQFyromgCGvm2LsjmQy9zeGH558uC19UqCTRtStwt1Cju2AbFWwcxyOLhxaeuD+Cjli/ctTMlsWppJI/Ic55y31eCyt6leusay3cnmY05DZHkgFc1SlnJ1daOrWPmMGotrTqUupX4akGd6V2CfNHU/cFrAFzg1oJcTgADiSrK2R0AaVW+cWW/zso73+Nvm+vx/ZarVVTj+zNtRdWePB3oY2QwsiiGGMaGtHgAs0RSi8EREARbbfSu2q/xCBrTJFgTNI8pmef3ejplQR0TC3eY7dyT3SeBx4H4q43Na9rmPAc1wwQeoVUa5TZp9uSkH73Yk4BHQnI926nrWplaku+pJPdHMPNeL1b2hUP4nq1eoc7jnZkx0aOJ/wC9Kbbwssnxi5NJEq2H0ENa3VbbcuP1dh6DzvgpmvGtDWhrQA0DAA6BeqTUm5yyz0FKkqUdUERFg6BERABV7t7FHHrTZNzjJA0nvYycuGfcFYSrv5Qz/W4R4Vm/mcmLbuCl92WRhSv5Oow7VbMh5sgwPvcPgoopb8nH9xufYD8ydr9pk2170SfIiKUXQiIgD//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pic>
        <p:nvPicPr>
          <p:cNvPr id="1030" name="Picture 6" descr="http://www.mythinkpal.com/wp-content/uploads/2012/03/Tweet-Us2.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1743" y="4013430"/>
            <a:ext cx="811763" cy="98823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idaconcpts.com/wp-content/uploads/email-us.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82401" y="3193177"/>
            <a:ext cx="953602" cy="95360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7"/>
          <a:stretch>
            <a:fillRect/>
          </a:stretch>
        </p:blipFill>
        <p:spPr>
          <a:xfrm>
            <a:off x="8955874" y="5337088"/>
            <a:ext cx="2286000" cy="1013578"/>
          </a:xfrm>
          <a:prstGeom prst="rect">
            <a:avLst/>
          </a:prstGeom>
        </p:spPr>
      </p:pic>
    </p:spTree>
    <p:extLst>
      <p:ext uri="{BB962C8B-B14F-4D97-AF65-F5344CB8AC3E}">
        <p14:creationId xmlns:p14="http://schemas.microsoft.com/office/powerpoint/2010/main" val="37360961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544115" y="1360302"/>
            <a:ext cx="10515600" cy="4746661"/>
          </a:xfrm>
        </p:spPr>
        <p:txBody>
          <a:bodyPr>
            <a:normAutofit fontScale="92500" lnSpcReduction="20000"/>
          </a:bodyPr>
          <a:lstStyle/>
          <a:p>
            <a:pPr marL="0" indent="0" hangingPunct="0">
              <a:buNone/>
            </a:pPr>
            <a:r>
              <a:rPr lang="en-US" sz="2600" dirty="0"/>
              <a:t>VAKKAS is </a:t>
            </a:r>
            <a:r>
              <a:rPr lang="en-US" sz="2600" dirty="0" smtClean="0"/>
              <a:t>a tax-exempt 501(c)(3) and online </a:t>
            </a:r>
            <a:r>
              <a:rPr lang="en-US" sz="2600" dirty="0"/>
              <a:t>platform that </a:t>
            </a:r>
            <a:r>
              <a:rPr lang="en-US" sz="2600" dirty="0" smtClean="0"/>
              <a:t>connects </a:t>
            </a:r>
            <a:r>
              <a:rPr lang="en-US" sz="2600" dirty="0"/>
              <a:t>the following individuals/groups/entities:</a:t>
            </a:r>
          </a:p>
          <a:p>
            <a:pPr marL="0" indent="0" hangingPunct="0">
              <a:buNone/>
            </a:pPr>
            <a:endParaRPr lang="en-US" sz="1100" dirty="0"/>
          </a:p>
          <a:p>
            <a:pPr marL="0" indent="0" hangingPunct="0">
              <a:buNone/>
            </a:pPr>
            <a:r>
              <a:rPr lang="en-US" sz="2400" dirty="0"/>
              <a:t>--</a:t>
            </a:r>
            <a:r>
              <a:rPr lang="en-US" sz="2400" b="1" dirty="0">
                <a:solidFill>
                  <a:schemeClr val="accent1">
                    <a:lumMod val="50000"/>
                  </a:schemeClr>
                </a:solidFill>
              </a:rPr>
              <a:t>Cancer patients with </a:t>
            </a:r>
            <a:r>
              <a:rPr lang="en-US" sz="2400" b="1" dirty="0" smtClean="0">
                <a:solidFill>
                  <a:schemeClr val="accent1">
                    <a:lumMod val="50000"/>
                  </a:schemeClr>
                </a:solidFill>
              </a:rPr>
              <a:t>approved financial </a:t>
            </a:r>
            <a:r>
              <a:rPr lang="en-US" sz="2400" b="1" dirty="0">
                <a:solidFill>
                  <a:schemeClr val="accent1">
                    <a:lumMod val="50000"/>
                  </a:schemeClr>
                </a:solidFill>
              </a:rPr>
              <a:t>needs </a:t>
            </a:r>
            <a:r>
              <a:rPr lang="en-US" sz="2400" dirty="0"/>
              <a:t>who receive or </a:t>
            </a:r>
            <a:r>
              <a:rPr lang="en-US" sz="2400" dirty="0" smtClean="0"/>
              <a:t>have </a:t>
            </a:r>
            <a:r>
              <a:rPr lang="en-US" sz="2400" dirty="0"/>
              <a:t>received clinical </a:t>
            </a:r>
            <a:r>
              <a:rPr lang="en-US" sz="2400" dirty="0" smtClean="0"/>
              <a:t>treatment for cancer or other catastrophic illnesses </a:t>
            </a:r>
            <a:r>
              <a:rPr lang="en-US" sz="2400" dirty="0"/>
              <a:t>at </a:t>
            </a:r>
            <a:r>
              <a:rPr lang="en-US" sz="2400" dirty="0" smtClean="0"/>
              <a:t>federally recognized hospitals </a:t>
            </a:r>
            <a:r>
              <a:rPr lang="en-US" sz="2400" dirty="0"/>
              <a:t>in the United </a:t>
            </a:r>
            <a:r>
              <a:rPr lang="en-US" sz="2400" dirty="0" smtClean="0"/>
              <a:t>States.</a:t>
            </a:r>
            <a:endParaRPr lang="en-US" sz="2400" dirty="0"/>
          </a:p>
          <a:p>
            <a:pPr marL="0" indent="0" hangingPunct="0">
              <a:buNone/>
            </a:pPr>
            <a:r>
              <a:rPr lang="en-US" sz="2400" dirty="0" smtClean="0"/>
              <a:t>--</a:t>
            </a:r>
            <a:r>
              <a:rPr lang="en-US" sz="2400" b="1" dirty="0" smtClean="0">
                <a:solidFill>
                  <a:schemeClr val="accent1">
                    <a:lumMod val="50000"/>
                  </a:schemeClr>
                </a:solidFill>
              </a:rPr>
              <a:t>Contributors</a:t>
            </a:r>
            <a:r>
              <a:rPr lang="en-US" sz="2400" b="1" dirty="0" smtClean="0"/>
              <a:t> </a:t>
            </a:r>
            <a:r>
              <a:rPr lang="en-US" sz="2400" dirty="0" smtClean="0"/>
              <a:t>who make tax-deductible donations to VAKKAS in honor of patients and/or disease-related causes toward the payment of patients’ hospital bills for their clinical cancer treatment or treatment for their catastrophic illness.</a:t>
            </a:r>
          </a:p>
          <a:p>
            <a:pPr marL="0" indent="0" hangingPunct="0">
              <a:buNone/>
            </a:pPr>
            <a:r>
              <a:rPr lang="en-US" sz="2400" dirty="0" smtClean="0"/>
              <a:t>--</a:t>
            </a:r>
            <a:r>
              <a:rPr lang="en-US" sz="2400" b="1" dirty="0" smtClean="0">
                <a:solidFill>
                  <a:schemeClr val="accent1">
                    <a:lumMod val="50000"/>
                  </a:schemeClr>
                </a:solidFill>
              </a:rPr>
              <a:t>Hospitals and Pharmaceutical </a:t>
            </a:r>
            <a:r>
              <a:rPr lang="en-US" sz="2400" b="1" dirty="0">
                <a:solidFill>
                  <a:schemeClr val="accent1">
                    <a:lumMod val="50000"/>
                  </a:schemeClr>
                </a:solidFill>
              </a:rPr>
              <a:t>companies </a:t>
            </a:r>
            <a:r>
              <a:rPr lang="en-US" sz="2400" dirty="0" smtClean="0"/>
              <a:t> can donate by sponsoring the clinical treatment of a patient, including through clinical trials and psycho-social treatment.</a:t>
            </a:r>
          </a:p>
          <a:p>
            <a:pPr marL="0" indent="0" hangingPunct="0">
              <a:buNone/>
            </a:pPr>
            <a:r>
              <a:rPr lang="en-US" sz="2400" dirty="0" smtClean="0"/>
              <a:t>--</a:t>
            </a:r>
            <a:r>
              <a:rPr lang="en-US" sz="2400" b="1" dirty="0">
                <a:solidFill>
                  <a:schemeClr val="accent1">
                    <a:lumMod val="50000"/>
                  </a:schemeClr>
                </a:solidFill>
              </a:rPr>
              <a:t>Pharmaceutical companies </a:t>
            </a:r>
            <a:r>
              <a:rPr lang="en-US" sz="2400" dirty="0" smtClean="0"/>
              <a:t>can donate medication </a:t>
            </a:r>
            <a:r>
              <a:rPr lang="en-US" sz="2400" dirty="0"/>
              <a:t>coupons which VAKKAS will transmit to the hospitals of the </a:t>
            </a:r>
            <a:r>
              <a:rPr lang="en-US" sz="2400" dirty="0" smtClean="0"/>
              <a:t>patients </a:t>
            </a:r>
            <a:r>
              <a:rPr lang="en-US" sz="2400" dirty="0"/>
              <a:t>with the stated medication needs</a:t>
            </a:r>
            <a:r>
              <a:rPr lang="en-US" sz="2400" dirty="0" smtClean="0"/>
              <a:t>.</a:t>
            </a:r>
          </a:p>
          <a:p>
            <a:pPr marL="0" indent="0" algn="ctr" hangingPunct="0">
              <a:buNone/>
            </a:pPr>
            <a:r>
              <a:rPr lang="en-US" sz="1700" i="1" dirty="0" smtClean="0">
                <a:solidFill>
                  <a:schemeClr val="accent1">
                    <a:lumMod val="75000"/>
                  </a:schemeClr>
                </a:solidFill>
              </a:rPr>
              <a:t>All donations to VAKKAS will be sent to Patients’ Hospital Accounts uniquely for their treatment. </a:t>
            </a:r>
          </a:p>
          <a:p>
            <a:pPr marL="0" indent="0" algn="ctr" hangingPunct="0">
              <a:buNone/>
            </a:pPr>
            <a:r>
              <a:rPr lang="en-US" sz="1700" i="1" dirty="0" smtClean="0">
                <a:solidFill>
                  <a:schemeClr val="accent1">
                    <a:lumMod val="75000"/>
                  </a:schemeClr>
                </a:solidFill>
              </a:rPr>
              <a:t>VAKKAS does not charge any fees. It does not take any portion of the donations</a:t>
            </a:r>
            <a:r>
              <a:rPr lang="en-US" sz="1700" dirty="0" smtClean="0">
                <a:solidFill>
                  <a:schemeClr val="accent1">
                    <a:lumMod val="75000"/>
                  </a:schemeClr>
                </a:solidFill>
              </a:rPr>
              <a:t>.</a:t>
            </a:r>
            <a:endParaRPr lang="en-US" sz="1700" dirty="0">
              <a:solidFill>
                <a:schemeClr val="accent1">
                  <a:lumMod val="75000"/>
                </a:schemeClr>
              </a:solidFill>
            </a:endParaRPr>
          </a:p>
          <a:p>
            <a:pPr marL="0" indent="0">
              <a:buNone/>
            </a:pPr>
            <a:endParaRPr lang="en-US" dirty="0"/>
          </a:p>
        </p:txBody>
      </p:sp>
      <p:sp>
        <p:nvSpPr>
          <p:cNvPr id="5" name="Title 1"/>
          <p:cNvSpPr>
            <a:spLocks noGrp="1"/>
          </p:cNvSpPr>
          <p:nvPr>
            <p:ph type="title"/>
          </p:nvPr>
        </p:nvSpPr>
        <p:spPr>
          <a:xfrm>
            <a:off x="838200" y="365125"/>
            <a:ext cx="10515600" cy="995177"/>
          </a:xfrm>
        </p:spPr>
        <p:txBody>
          <a:bodyPr>
            <a:normAutofit/>
          </a:bodyPr>
          <a:lstStyle/>
          <a:p>
            <a:pPr algn="ctr"/>
            <a:r>
              <a:rPr lang="en-US" sz="3200" dirty="0" smtClean="0">
                <a:solidFill>
                  <a:schemeClr val="accent1">
                    <a:lumMod val="75000"/>
                  </a:schemeClr>
                </a:solidFill>
              </a:rPr>
              <a:t>WHAT IS VAKKAS?</a:t>
            </a:r>
            <a:endParaRPr lang="en-US" sz="3200" dirty="0">
              <a:solidFill>
                <a:schemeClr val="accent1">
                  <a:lumMod val="75000"/>
                </a:schemeClr>
              </a:solidFill>
            </a:endParaRPr>
          </a:p>
        </p:txBody>
      </p:sp>
      <p:grpSp>
        <p:nvGrpSpPr>
          <p:cNvPr id="7" name="Group 6"/>
          <p:cNvGrpSpPr/>
          <p:nvPr/>
        </p:nvGrpSpPr>
        <p:grpSpPr>
          <a:xfrm>
            <a:off x="413657" y="465065"/>
            <a:ext cx="11364686" cy="6141813"/>
            <a:chOff x="326571" y="382555"/>
            <a:chExt cx="11364686" cy="6141813"/>
          </a:xfrm>
        </p:grpSpPr>
        <p:pic>
          <p:nvPicPr>
            <p:cNvPr id="8" name="Picture 7"/>
            <p:cNvPicPr>
              <a:picLocks noChangeAspect="1"/>
            </p:cNvPicPr>
            <p:nvPr/>
          </p:nvPicPr>
          <p:blipFill>
            <a:blip r:embed="rId2"/>
            <a:stretch>
              <a:fillRect/>
            </a:stretch>
          </p:blipFill>
          <p:spPr>
            <a:xfrm>
              <a:off x="8958649" y="5381253"/>
              <a:ext cx="2286000" cy="1013578"/>
            </a:xfrm>
            <a:prstGeom prst="rect">
              <a:avLst/>
            </a:prstGeom>
          </p:spPr>
        </p:pic>
        <p:sp>
          <p:nvSpPr>
            <p:cNvPr id="9" name="Rounded Rectangle 8"/>
            <p:cNvSpPr/>
            <p:nvPr/>
          </p:nvSpPr>
          <p:spPr>
            <a:xfrm>
              <a:off x="326571" y="382555"/>
              <a:ext cx="11364686" cy="61418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68526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708" y="365125"/>
            <a:ext cx="11156092" cy="1325563"/>
          </a:xfrm>
        </p:spPr>
        <p:txBody>
          <a:bodyPr>
            <a:normAutofit/>
          </a:bodyPr>
          <a:lstStyle/>
          <a:p>
            <a:pPr algn="ctr"/>
            <a:r>
              <a:rPr lang="en-US" sz="3200" dirty="0" smtClean="0">
                <a:solidFill>
                  <a:schemeClr val="accent1">
                    <a:lumMod val="75000"/>
                  </a:schemeClr>
                </a:solidFill>
              </a:rPr>
              <a:t>BEFORE REGISTRATION-Am I eligible?</a:t>
            </a:r>
            <a:endParaRPr lang="en-US" sz="3200" dirty="0">
              <a:solidFill>
                <a:schemeClr val="accent1">
                  <a:lumMod val="75000"/>
                </a:schemeClr>
              </a:solidFill>
            </a:endParaRPr>
          </a:p>
        </p:txBody>
      </p:sp>
      <p:sp>
        <p:nvSpPr>
          <p:cNvPr id="4" name="Oval 3"/>
          <p:cNvSpPr/>
          <p:nvPr/>
        </p:nvSpPr>
        <p:spPr>
          <a:xfrm>
            <a:off x="186409" y="2570155"/>
            <a:ext cx="2545492" cy="25386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Are you a cancer/ catastrophic illness patient* treated at a qualified** hospital in the United States?</a:t>
            </a:r>
            <a:endParaRPr lang="en-US" dirty="0"/>
          </a:p>
        </p:txBody>
      </p:sp>
      <p:grpSp>
        <p:nvGrpSpPr>
          <p:cNvPr id="27" name="Group 26"/>
          <p:cNvGrpSpPr/>
          <p:nvPr/>
        </p:nvGrpSpPr>
        <p:grpSpPr>
          <a:xfrm>
            <a:off x="2559177" y="3169983"/>
            <a:ext cx="933666" cy="543697"/>
            <a:chOff x="2627871" y="3171568"/>
            <a:chExt cx="1400432" cy="543697"/>
          </a:xfrm>
        </p:grpSpPr>
        <p:cxnSp>
          <p:nvCxnSpPr>
            <p:cNvPr id="6" name="Straight Connector 5"/>
            <p:cNvCxnSpPr/>
            <p:nvPr/>
          </p:nvCxnSpPr>
          <p:spPr>
            <a:xfrm>
              <a:off x="2627871" y="3715264"/>
              <a:ext cx="108739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3715266" y="3171568"/>
              <a:ext cx="0" cy="5436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715266" y="3171568"/>
              <a:ext cx="31303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36" name="Group 35"/>
          <p:cNvGrpSpPr/>
          <p:nvPr/>
        </p:nvGrpSpPr>
        <p:grpSpPr>
          <a:xfrm>
            <a:off x="2537013" y="4229335"/>
            <a:ext cx="1046446" cy="543696"/>
            <a:chOff x="2537013" y="4229335"/>
            <a:chExt cx="1422596" cy="543696"/>
          </a:xfrm>
        </p:grpSpPr>
        <p:cxnSp>
          <p:nvCxnSpPr>
            <p:cNvPr id="7" name="Straight Connector 6"/>
            <p:cNvCxnSpPr/>
            <p:nvPr/>
          </p:nvCxnSpPr>
          <p:spPr>
            <a:xfrm>
              <a:off x="2537013" y="4229335"/>
              <a:ext cx="108739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3646572" y="4229335"/>
              <a:ext cx="0" cy="5436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646572" y="4767837"/>
              <a:ext cx="31303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8565306" y="1681351"/>
            <a:ext cx="779940" cy="1888335"/>
            <a:chOff x="4088621" y="2988464"/>
            <a:chExt cx="779940" cy="1888335"/>
          </a:xfrm>
        </p:grpSpPr>
        <p:sp>
          <p:nvSpPr>
            <p:cNvPr id="14" name="Rounded Rectangle 13"/>
            <p:cNvSpPr/>
            <p:nvPr/>
          </p:nvSpPr>
          <p:spPr>
            <a:xfrm>
              <a:off x="4088621" y="2988464"/>
              <a:ext cx="737775" cy="3560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Yes</a:t>
              </a:r>
              <a:endParaRPr lang="en-US" dirty="0"/>
            </a:p>
          </p:txBody>
        </p:sp>
        <p:sp>
          <p:nvSpPr>
            <p:cNvPr id="16" name="Rounded Rectangle 15"/>
            <p:cNvSpPr/>
            <p:nvPr/>
          </p:nvSpPr>
          <p:spPr>
            <a:xfrm>
              <a:off x="4130786" y="4520701"/>
              <a:ext cx="737775" cy="356098"/>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a:t>
              </a:r>
              <a:endParaRPr lang="en-US" dirty="0"/>
            </a:p>
          </p:txBody>
        </p:sp>
      </p:grpSp>
      <p:grpSp>
        <p:nvGrpSpPr>
          <p:cNvPr id="18" name="Group 17"/>
          <p:cNvGrpSpPr/>
          <p:nvPr/>
        </p:nvGrpSpPr>
        <p:grpSpPr>
          <a:xfrm>
            <a:off x="7725628" y="1823437"/>
            <a:ext cx="741407" cy="1606376"/>
            <a:chOff x="2627871" y="3171568"/>
            <a:chExt cx="1400432" cy="1606376"/>
          </a:xfrm>
        </p:grpSpPr>
        <p:cxnSp>
          <p:nvCxnSpPr>
            <p:cNvPr id="19" name="Straight Connector 18"/>
            <p:cNvCxnSpPr/>
            <p:nvPr/>
          </p:nvCxnSpPr>
          <p:spPr>
            <a:xfrm>
              <a:off x="2627871" y="3715264"/>
              <a:ext cx="108739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627871" y="4230129"/>
              <a:ext cx="108739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3715266" y="3171568"/>
              <a:ext cx="0" cy="543696"/>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3715266" y="4230129"/>
              <a:ext cx="0" cy="543696"/>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3715266" y="3171568"/>
              <a:ext cx="31303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3715266" y="4777944"/>
              <a:ext cx="31303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25" name="TextBox 24"/>
          <p:cNvSpPr txBox="1"/>
          <p:nvPr/>
        </p:nvSpPr>
        <p:spPr>
          <a:xfrm>
            <a:off x="2501000" y="5099920"/>
            <a:ext cx="3424399" cy="646331"/>
          </a:xfrm>
          <a:prstGeom prst="rect">
            <a:avLst/>
          </a:prstGeom>
          <a:noFill/>
        </p:spPr>
        <p:txBody>
          <a:bodyPr wrap="none" rtlCol="0">
            <a:spAutoFit/>
          </a:bodyPr>
          <a:lstStyle/>
          <a:p>
            <a:r>
              <a:rPr lang="en-US" dirty="0" smtClean="0">
                <a:solidFill>
                  <a:schemeClr val="accent1">
                    <a:lumMod val="75000"/>
                  </a:schemeClr>
                </a:solidFill>
              </a:rPr>
              <a:t>Only hospitals in the United States</a:t>
            </a:r>
          </a:p>
          <a:p>
            <a:r>
              <a:rPr lang="en-US" dirty="0">
                <a:solidFill>
                  <a:schemeClr val="accent1">
                    <a:lumMod val="75000"/>
                  </a:schemeClr>
                </a:solidFill>
              </a:rPr>
              <a:t>a</a:t>
            </a:r>
            <a:r>
              <a:rPr lang="en-US" dirty="0" smtClean="0">
                <a:solidFill>
                  <a:schemeClr val="accent1">
                    <a:lumMod val="75000"/>
                  </a:schemeClr>
                </a:solidFill>
              </a:rPr>
              <a:t>re currently admitted by VAKKAS.</a:t>
            </a:r>
            <a:endParaRPr lang="en-US" dirty="0">
              <a:solidFill>
                <a:schemeClr val="accent1">
                  <a:lumMod val="75000"/>
                </a:schemeClr>
              </a:solidFill>
            </a:endParaRPr>
          </a:p>
        </p:txBody>
      </p:sp>
      <p:sp>
        <p:nvSpPr>
          <p:cNvPr id="26" name="Oval 25"/>
          <p:cNvSpPr/>
          <p:nvPr/>
        </p:nvSpPr>
        <p:spPr>
          <a:xfrm>
            <a:off x="5267576" y="1708118"/>
            <a:ext cx="2545492" cy="17793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Is your financial aid eligibility verified by your hospital?***</a:t>
            </a:r>
            <a:endParaRPr lang="en-US" dirty="0"/>
          </a:p>
        </p:txBody>
      </p:sp>
      <p:grpSp>
        <p:nvGrpSpPr>
          <p:cNvPr id="28" name="Group 27"/>
          <p:cNvGrpSpPr/>
          <p:nvPr/>
        </p:nvGrpSpPr>
        <p:grpSpPr>
          <a:xfrm>
            <a:off x="4409793" y="2642261"/>
            <a:ext cx="823761" cy="543697"/>
            <a:chOff x="2627871" y="3171568"/>
            <a:chExt cx="1400432" cy="543697"/>
          </a:xfrm>
        </p:grpSpPr>
        <p:cxnSp>
          <p:nvCxnSpPr>
            <p:cNvPr id="29" name="Straight Connector 28"/>
            <p:cNvCxnSpPr/>
            <p:nvPr/>
          </p:nvCxnSpPr>
          <p:spPr>
            <a:xfrm>
              <a:off x="2627871" y="3715264"/>
              <a:ext cx="108739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3715266" y="3171568"/>
              <a:ext cx="0" cy="543696"/>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715266" y="3171568"/>
              <a:ext cx="31303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34" name="Rounded Rectangle 33"/>
          <p:cNvSpPr/>
          <p:nvPr/>
        </p:nvSpPr>
        <p:spPr>
          <a:xfrm>
            <a:off x="3643185" y="3007369"/>
            <a:ext cx="737775" cy="3560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Yes</a:t>
            </a:r>
            <a:endParaRPr lang="en-US" dirty="0"/>
          </a:p>
        </p:txBody>
      </p:sp>
      <p:sp>
        <p:nvSpPr>
          <p:cNvPr id="35" name="Rounded Rectangle 34"/>
          <p:cNvSpPr/>
          <p:nvPr/>
        </p:nvSpPr>
        <p:spPr>
          <a:xfrm>
            <a:off x="3643185" y="4566100"/>
            <a:ext cx="737775" cy="356098"/>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No</a:t>
            </a:r>
            <a:endParaRPr lang="en-US" dirty="0"/>
          </a:p>
        </p:txBody>
      </p:sp>
      <p:sp>
        <p:nvSpPr>
          <p:cNvPr id="37" name="TextBox 36"/>
          <p:cNvSpPr txBox="1"/>
          <p:nvPr/>
        </p:nvSpPr>
        <p:spPr>
          <a:xfrm>
            <a:off x="6787770" y="3713679"/>
            <a:ext cx="4071627" cy="923330"/>
          </a:xfrm>
          <a:prstGeom prst="rect">
            <a:avLst/>
          </a:prstGeom>
          <a:noFill/>
        </p:spPr>
        <p:txBody>
          <a:bodyPr wrap="none" rtlCol="0">
            <a:spAutoFit/>
          </a:bodyPr>
          <a:lstStyle/>
          <a:p>
            <a:r>
              <a:rPr lang="en-US" dirty="0" smtClean="0">
                <a:solidFill>
                  <a:schemeClr val="accent1">
                    <a:lumMod val="75000"/>
                  </a:schemeClr>
                </a:solidFill>
              </a:rPr>
              <a:t>Only patients who have a Patient </a:t>
            </a:r>
          </a:p>
          <a:p>
            <a:r>
              <a:rPr lang="en-US" dirty="0" smtClean="0">
                <a:solidFill>
                  <a:schemeClr val="accent1">
                    <a:lumMod val="75000"/>
                  </a:schemeClr>
                </a:solidFill>
              </a:rPr>
              <a:t>Assistance Form determination letter are </a:t>
            </a:r>
          </a:p>
          <a:p>
            <a:r>
              <a:rPr lang="en-US" dirty="0">
                <a:solidFill>
                  <a:schemeClr val="accent1">
                    <a:lumMod val="75000"/>
                  </a:schemeClr>
                </a:solidFill>
              </a:rPr>
              <a:t>c</a:t>
            </a:r>
            <a:r>
              <a:rPr lang="en-US" dirty="0" smtClean="0">
                <a:solidFill>
                  <a:schemeClr val="accent1">
                    <a:lumMod val="75000"/>
                  </a:schemeClr>
                </a:solidFill>
              </a:rPr>
              <a:t>urrently admitted by VAKKAS.</a:t>
            </a:r>
            <a:endParaRPr lang="en-US" dirty="0">
              <a:solidFill>
                <a:schemeClr val="accent1">
                  <a:lumMod val="75000"/>
                </a:schemeClr>
              </a:solidFill>
            </a:endParaRPr>
          </a:p>
        </p:txBody>
      </p:sp>
      <p:sp>
        <p:nvSpPr>
          <p:cNvPr id="38" name="Rounded Rectangle 37"/>
          <p:cNvSpPr/>
          <p:nvPr/>
        </p:nvSpPr>
        <p:spPr>
          <a:xfrm>
            <a:off x="10015004" y="1036724"/>
            <a:ext cx="1556951" cy="1058561"/>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REGISTER</a:t>
            </a:r>
            <a:endParaRPr lang="en-US" dirty="0"/>
          </a:p>
        </p:txBody>
      </p:sp>
      <p:grpSp>
        <p:nvGrpSpPr>
          <p:cNvPr id="39" name="Group 38"/>
          <p:cNvGrpSpPr/>
          <p:nvPr/>
        </p:nvGrpSpPr>
        <p:grpSpPr>
          <a:xfrm>
            <a:off x="9303082" y="1350929"/>
            <a:ext cx="623514" cy="543697"/>
            <a:chOff x="2627871" y="3171568"/>
            <a:chExt cx="1400432" cy="543697"/>
          </a:xfrm>
        </p:grpSpPr>
        <p:cxnSp>
          <p:nvCxnSpPr>
            <p:cNvPr id="40" name="Straight Connector 39"/>
            <p:cNvCxnSpPr/>
            <p:nvPr/>
          </p:nvCxnSpPr>
          <p:spPr>
            <a:xfrm>
              <a:off x="2627871" y="3715264"/>
              <a:ext cx="108739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3715266" y="3171568"/>
              <a:ext cx="0" cy="543696"/>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3715266" y="3171568"/>
              <a:ext cx="31303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pic>
        <p:nvPicPr>
          <p:cNvPr id="43" name="Picture 42"/>
          <p:cNvPicPr>
            <a:picLocks noChangeAspect="1"/>
          </p:cNvPicPr>
          <p:nvPr/>
        </p:nvPicPr>
        <p:blipFill>
          <a:blip r:embed="rId2"/>
          <a:stretch>
            <a:fillRect/>
          </a:stretch>
        </p:blipFill>
        <p:spPr>
          <a:xfrm>
            <a:off x="9183130" y="5388739"/>
            <a:ext cx="2286000" cy="1013578"/>
          </a:xfrm>
          <a:prstGeom prst="rect">
            <a:avLst/>
          </a:prstGeom>
        </p:spPr>
      </p:pic>
      <p:sp>
        <p:nvSpPr>
          <p:cNvPr id="44" name="Rounded Rectangle 43"/>
          <p:cNvSpPr/>
          <p:nvPr/>
        </p:nvSpPr>
        <p:spPr>
          <a:xfrm>
            <a:off x="115330" y="382555"/>
            <a:ext cx="11738919" cy="613357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766798" y="5923973"/>
            <a:ext cx="7520007" cy="600164"/>
          </a:xfrm>
          <a:prstGeom prst="rect">
            <a:avLst/>
          </a:prstGeom>
          <a:noFill/>
        </p:spPr>
        <p:txBody>
          <a:bodyPr wrap="none" rtlCol="0">
            <a:spAutoFit/>
          </a:bodyPr>
          <a:lstStyle/>
          <a:p>
            <a:r>
              <a:rPr lang="en-US" sz="1100" dirty="0" smtClean="0"/>
              <a:t>*Diagnosis and treatment of “catastrophic illness” must be verified in writing by the main hospital physician treating the patient.</a:t>
            </a:r>
          </a:p>
          <a:p>
            <a:r>
              <a:rPr lang="en-US" sz="1100" dirty="0" smtClean="0"/>
              <a:t>**As determined by VAKKAS in its sole discretion.</a:t>
            </a:r>
          </a:p>
          <a:p>
            <a:r>
              <a:rPr lang="en-US" sz="1100" dirty="0" smtClean="0"/>
              <a:t>*** See Terms of Use and Patient Eligibility Requirements for verification documents.</a:t>
            </a:r>
            <a:endParaRPr lang="en-US" sz="1100" dirty="0"/>
          </a:p>
        </p:txBody>
      </p:sp>
    </p:spTree>
    <p:extLst>
      <p:ext uri="{BB962C8B-B14F-4D97-AF65-F5344CB8AC3E}">
        <p14:creationId xmlns:p14="http://schemas.microsoft.com/office/powerpoint/2010/main" val="5013353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666" y="298853"/>
            <a:ext cx="10515600" cy="838524"/>
          </a:xfrm>
        </p:spPr>
        <p:txBody>
          <a:bodyPr>
            <a:normAutofit/>
          </a:bodyPr>
          <a:lstStyle/>
          <a:p>
            <a:pPr algn="ctr"/>
            <a:r>
              <a:rPr lang="en-US" sz="3200" dirty="0" smtClean="0">
                <a:solidFill>
                  <a:schemeClr val="accent1">
                    <a:lumMod val="75000"/>
                  </a:schemeClr>
                </a:solidFill>
              </a:rPr>
              <a:t>REGISTRATION—What is required?</a:t>
            </a:r>
            <a:endParaRPr lang="en-US" sz="3200" dirty="0">
              <a:solidFill>
                <a:schemeClr val="accent1">
                  <a:lumMod val="75000"/>
                </a:schemeClr>
              </a:solidFill>
            </a:endParaRPr>
          </a:p>
        </p:txBody>
      </p:sp>
      <p:sp>
        <p:nvSpPr>
          <p:cNvPr id="3" name="Content Placeholder 2"/>
          <p:cNvSpPr>
            <a:spLocks noGrp="1"/>
          </p:cNvSpPr>
          <p:nvPr>
            <p:ph idx="1"/>
          </p:nvPr>
        </p:nvSpPr>
        <p:spPr>
          <a:xfrm>
            <a:off x="216328" y="1124048"/>
            <a:ext cx="11612074" cy="5397647"/>
          </a:xfrm>
        </p:spPr>
        <p:txBody>
          <a:bodyPr>
            <a:normAutofit fontScale="70000" lnSpcReduction="20000"/>
          </a:bodyPr>
          <a:lstStyle/>
          <a:p>
            <a:r>
              <a:rPr lang="en-US" sz="2400" dirty="0" smtClean="0"/>
              <a:t>If you satisfy the Patient Eligibility requirements, you can register at VAKKAS.org for a chance to be matched with a contributor who can donate to VAKKAS in your honor toward the full or partial outstanding hospital bills for your treatment at your hospital.</a:t>
            </a:r>
          </a:p>
          <a:p>
            <a:r>
              <a:rPr lang="en-US" sz="2400" dirty="0" smtClean="0"/>
              <a:t>In addition to online registration, you must send VAKKAS (</a:t>
            </a:r>
            <a:r>
              <a:rPr lang="en-US" sz="2400" dirty="0"/>
              <a:t>P.O. Box 8313 Princeton, NJ </a:t>
            </a:r>
            <a:r>
              <a:rPr lang="en-US" sz="2400" dirty="0" smtClean="0"/>
              <a:t>08543) </a:t>
            </a:r>
          </a:p>
          <a:p>
            <a:pPr marL="514350" indent="-514350">
              <a:buAutoNum type="romanLcParenBoth"/>
            </a:pPr>
            <a:r>
              <a:rPr lang="en-US" sz="2400" dirty="0" smtClean="0"/>
              <a:t>a copy of your </a:t>
            </a:r>
            <a:r>
              <a:rPr lang="en-US" sz="2400" b="1" dirty="0" smtClean="0"/>
              <a:t>patient financial assistance program </a:t>
            </a:r>
            <a:r>
              <a:rPr lang="en-US" sz="2400" dirty="0" smtClean="0"/>
              <a:t>acceptance letter provided by your 501(c)(3) United States hospital</a:t>
            </a:r>
          </a:p>
          <a:p>
            <a:pPr marL="514350" indent="-514350">
              <a:buAutoNum type="romanLcParenBoth"/>
            </a:pPr>
            <a:r>
              <a:rPr lang="en-US" sz="2400" dirty="0" smtClean="0"/>
              <a:t>a copy of your outstanding hospital balance after all insurance and other financial assistance and gifts are taken into account.</a:t>
            </a:r>
          </a:p>
          <a:p>
            <a:pPr marL="514350" indent="-514350">
              <a:buAutoNum type="romanLcParenBoth"/>
            </a:pPr>
            <a:r>
              <a:rPr lang="en-US" sz="2400" dirty="0" smtClean="0"/>
              <a:t>If </a:t>
            </a:r>
            <a:r>
              <a:rPr lang="en-US" sz="2400" dirty="0"/>
              <a:t>you receive your treatment at a </a:t>
            </a:r>
            <a:r>
              <a:rPr lang="en-US" sz="2400" b="1" dirty="0"/>
              <a:t>non</a:t>
            </a:r>
            <a:r>
              <a:rPr lang="en-US" sz="2400" dirty="0"/>
              <a:t> </a:t>
            </a:r>
            <a:r>
              <a:rPr lang="en-US" sz="2400" dirty="0" smtClean="0"/>
              <a:t>501(c</a:t>
            </a:r>
            <a:r>
              <a:rPr lang="en-US" sz="2400" dirty="0"/>
              <a:t>)(3) United States </a:t>
            </a:r>
            <a:r>
              <a:rPr lang="en-US" sz="2400" dirty="0" smtClean="0"/>
              <a:t>hospital</a:t>
            </a:r>
            <a:r>
              <a:rPr lang="en-US" sz="2400" dirty="0"/>
              <a:t>, you </a:t>
            </a:r>
            <a:r>
              <a:rPr lang="en-US" sz="2400" dirty="0" smtClean="0"/>
              <a:t>must submit</a:t>
            </a:r>
            <a:r>
              <a:rPr lang="en-US" sz="2400" dirty="0"/>
              <a:t>, in addition to </a:t>
            </a:r>
            <a:r>
              <a:rPr lang="en-US" sz="2400" dirty="0" smtClean="0"/>
              <a:t>(</a:t>
            </a:r>
            <a:r>
              <a:rPr lang="en-US" sz="2400" dirty="0" err="1" smtClean="0"/>
              <a:t>i</a:t>
            </a:r>
            <a:r>
              <a:rPr lang="en-US" sz="2400" dirty="0" smtClean="0"/>
              <a:t>) </a:t>
            </a:r>
            <a:r>
              <a:rPr lang="en-US" sz="2400" dirty="0"/>
              <a:t>above, a written and signed document from the Billing Department of your </a:t>
            </a:r>
            <a:r>
              <a:rPr lang="en-US" sz="2400" dirty="0" smtClean="0"/>
              <a:t>hospital </a:t>
            </a:r>
            <a:r>
              <a:rPr lang="en-US" sz="2400" dirty="0"/>
              <a:t>that you are charged </a:t>
            </a:r>
            <a:r>
              <a:rPr lang="en-US" sz="2400" dirty="0" smtClean="0"/>
              <a:t>Medicare </a:t>
            </a:r>
            <a:r>
              <a:rPr lang="en-US" sz="2400" dirty="0"/>
              <a:t>rates for your </a:t>
            </a:r>
            <a:r>
              <a:rPr lang="en-US" sz="2400" dirty="0" smtClean="0"/>
              <a:t>treatment</a:t>
            </a:r>
          </a:p>
          <a:p>
            <a:pPr marL="514350" indent="-514350">
              <a:buAutoNum type="romanLcParenBoth"/>
            </a:pPr>
            <a:r>
              <a:rPr lang="en-US" sz="2400" dirty="0" smtClean="0"/>
              <a:t>If </a:t>
            </a:r>
            <a:r>
              <a:rPr lang="en-US" sz="2400" dirty="0"/>
              <a:t>you have a catastrophic illness other than cancer, you </a:t>
            </a:r>
            <a:r>
              <a:rPr lang="en-US" sz="2400" dirty="0" smtClean="0"/>
              <a:t>must submit </a:t>
            </a:r>
            <a:r>
              <a:rPr lang="en-US" sz="2400" dirty="0"/>
              <a:t>a written and signed document from your </a:t>
            </a:r>
            <a:r>
              <a:rPr lang="en-US" sz="2400" dirty="0" smtClean="0"/>
              <a:t>hospital </a:t>
            </a:r>
            <a:r>
              <a:rPr lang="en-US" sz="2400" dirty="0"/>
              <a:t>physician that you are diagnosed with and </a:t>
            </a:r>
            <a:r>
              <a:rPr lang="en-US" sz="2400" dirty="0" smtClean="0"/>
              <a:t>are being </a:t>
            </a:r>
            <a:r>
              <a:rPr lang="en-US" sz="2400" dirty="0"/>
              <a:t>treated for a </a:t>
            </a:r>
            <a:r>
              <a:rPr lang="en-US" sz="2400" dirty="0" smtClean="0"/>
              <a:t>“catastrophic illness.”</a:t>
            </a:r>
          </a:p>
          <a:p>
            <a:pPr marL="0" indent="0">
              <a:buNone/>
            </a:pPr>
            <a:endParaRPr lang="en-US" sz="1000" dirty="0" smtClean="0"/>
          </a:p>
          <a:p>
            <a:pPr marL="0" indent="0">
              <a:buNone/>
            </a:pPr>
            <a:r>
              <a:rPr lang="en-US" sz="2400" b="1" dirty="0" smtClean="0">
                <a:solidFill>
                  <a:schemeClr val="accent1">
                    <a:lumMod val="50000"/>
                  </a:schemeClr>
                </a:solidFill>
              </a:rPr>
              <a:t>VAKKAS accepts qualified patients, </a:t>
            </a:r>
            <a:r>
              <a:rPr lang="en-US" sz="2400" b="1" dirty="0" smtClean="0"/>
              <a:t>preferably of a variety of diagnoses and from different age groups, </a:t>
            </a:r>
            <a:r>
              <a:rPr lang="en-US" sz="2400" b="1" dirty="0" smtClean="0">
                <a:solidFill>
                  <a:schemeClr val="accent4">
                    <a:lumMod val="75000"/>
                  </a:schemeClr>
                </a:solidFill>
              </a:rPr>
              <a:t>but ultimately on a first come first serve basis.</a:t>
            </a:r>
          </a:p>
          <a:p>
            <a:pPr marL="0" indent="0">
              <a:buNone/>
            </a:pPr>
            <a:r>
              <a:rPr lang="en-US" sz="2400" b="1" dirty="0" smtClean="0">
                <a:solidFill>
                  <a:schemeClr val="accent4">
                    <a:lumMod val="75000"/>
                  </a:schemeClr>
                </a:solidFill>
              </a:rPr>
              <a:t>Minor patients’ (younger than 18 years old) registration must be done by their legal guardians.</a:t>
            </a:r>
            <a:endParaRPr lang="en-US" sz="2400" dirty="0" smtClean="0"/>
          </a:p>
          <a:p>
            <a:pPr marL="0" indent="0">
              <a:buNone/>
            </a:pPr>
            <a:endParaRPr lang="en-US" sz="1200" dirty="0" smtClean="0"/>
          </a:p>
          <a:p>
            <a:pPr marL="0" indent="0">
              <a:buNone/>
            </a:pPr>
            <a:r>
              <a:rPr lang="en-US" sz="2400" dirty="0" smtClean="0"/>
              <a:t>VAKKAS reserves the right to accept, deny, terminate patient registrations, hospital affiliations or any other user based on administrative and other considerations. </a:t>
            </a:r>
          </a:p>
          <a:p>
            <a:pPr marL="0" indent="0" algn="ctr">
              <a:buNone/>
            </a:pPr>
            <a:endParaRPr lang="en-US" sz="1300" b="1" dirty="0" smtClean="0"/>
          </a:p>
          <a:p>
            <a:pPr marL="0" indent="0" algn="ctr">
              <a:buNone/>
            </a:pPr>
            <a:endParaRPr lang="en-US" sz="1300" b="1" dirty="0"/>
          </a:p>
          <a:p>
            <a:pPr marL="0" indent="0" algn="ctr">
              <a:buNone/>
            </a:pPr>
            <a:endParaRPr lang="en-US" sz="1300" b="1" dirty="0" smtClean="0"/>
          </a:p>
          <a:p>
            <a:pPr marL="0" indent="0" algn="ctr">
              <a:buNone/>
            </a:pPr>
            <a:r>
              <a:rPr lang="en-US" sz="1300" b="1" dirty="0" smtClean="0"/>
              <a:t>YOU MUST AGREE TO VAKKAS’ TERMS OF USE AND PRIVACY POLICY TO USE VAKKAS’ SITE AND SERVICES.</a:t>
            </a:r>
          </a:p>
          <a:p>
            <a:pPr marL="0" indent="0">
              <a:buNone/>
            </a:pPr>
            <a:endParaRPr lang="en-US" dirty="0"/>
          </a:p>
          <a:p>
            <a:pPr marL="0" indent="0">
              <a:buNone/>
            </a:pPr>
            <a:endParaRPr lang="en-US" dirty="0" smtClean="0"/>
          </a:p>
        </p:txBody>
      </p:sp>
      <p:sp>
        <p:nvSpPr>
          <p:cNvPr id="5" name="Rounded Rectangle 4"/>
          <p:cNvSpPr/>
          <p:nvPr/>
        </p:nvSpPr>
        <p:spPr>
          <a:xfrm>
            <a:off x="149291" y="298854"/>
            <a:ext cx="11746148" cy="63655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stretch>
            <a:fillRect/>
          </a:stretch>
        </p:blipFill>
        <p:spPr>
          <a:xfrm>
            <a:off x="9520059" y="5964572"/>
            <a:ext cx="1789442" cy="629175"/>
          </a:xfrm>
          <a:prstGeom prst="rect">
            <a:avLst/>
          </a:prstGeom>
        </p:spPr>
      </p:pic>
    </p:spTree>
    <p:extLst>
      <p:ext uri="{BB962C8B-B14F-4D97-AF65-F5344CB8AC3E}">
        <p14:creationId xmlns:p14="http://schemas.microsoft.com/office/powerpoint/2010/main" val="10458765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ounded Rectangle 54"/>
          <p:cNvSpPr/>
          <p:nvPr/>
        </p:nvSpPr>
        <p:spPr>
          <a:xfrm>
            <a:off x="5119329" y="914400"/>
            <a:ext cx="6874964" cy="580900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9644"/>
            <a:ext cx="10515600" cy="977535"/>
          </a:xfrm>
        </p:spPr>
        <p:txBody>
          <a:bodyPr>
            <a:normAutofit/>
          </a:bodyPr>
          <a:lstStyle/>
          <a:p>
            <a:pPr algn="ctr"/>
            <a:r>
              <a:rPr lang="en-US" sz="3200" dirty="0" smtClean="0">
                <a:solidFill>
                  <a:schemeClr val="accent1">
                    <a:lumMod val="75000"/>
                  </a:schemeClr>
                </a:solidFill>
              </a:rPr>
              <a:t>REGISTRATION—How to do it</a:t>
            </a:r>
            <a:r>
              <a:rPr lang="en-US" sz="3200" dirty="0">
                <a:solidFill>
                  <a:schemeClr val="accent1">
                    <a:lumMod val="75000"/>
                  </a:schemeClr>
                </a:solidFill>
              </a:rPr>
              <a:t>?</a:t>
            </a:r>
            <a:br>
              <a:rPr lang="en-US" sz="3200" dirty="0">
                <a:solidFill>
                  <a:schemeClr val="accent1">
                    <a:lumMod val="75000"/>
                  </a:schemeClr>
                </a:solidFill>
              </a:rPr>
            </a:br>
            <a:r>
              <a:rPr lang="en-US" sz="1800" b="1" dirty="0">
                <a:solidFill>
                  <a:schemeClr val="accent1">
                    <a:lumMod val="75000"/>
                  </a:schemeClr>
                </a:solidFill>
              </a:rPr>
              <a:t>https://www.vakkas.org/account/register/patient</a:t>
            </a:r>
          </a:p>
        </p:txBody>
      </p:sp>
      <p:grpSp>
        <p:nvGrpSpPr>
          <p:cNvPr id="5" name="Group 4"/>
          <p:cNvGrpSpPr/>
          <p:nvPr/>
        </p:nvGrpSpPr>
        <p:grpSpPr>
          <a:xfrm>
            <a:off x="185029" y="996767"/>
            <a:ext cx="4718082" cy="5005752"/>
            <a:chOff x="6580521" y="2421637"/>
            <a:chExt cx="3610394" cy="4268110"/>
          </a:xfrm>
        </p:grpSpPr>
        <p:grpSp>
          <p:nvGrpSpPr>
            <p:cNvPr id="6" name="Group 5"/>
            <p:cNvGrpSpPr/>
            <p:nvPr/>
          </p:nvGrpSpPr>
          <p:grpSpPr>
            <a:xfrm>
              <a:off x="6580521" y="2421637"/>
              <a:ext cx="3610394" cy="4268110"/>
              <a:chOff x="6580522" y="2440298"/>
              <a:chExt cx="3610394" cy="4268110"/>
            </a:xfrm>
          </p:grpSpPr>
          <p:sp>
            <p:nvSpPr>
              <p:cNvPr id="8" name="Rounded Rectangle 7"/>
              <p:cNvSpPr/>
              <p:nvPr/>
            </p:nvSpPr>
            <p:spPr>
              <a:xfrm>
                <a:off x="6580522" y="2440298"/>
                <a:ext cx="3610394" cy="4028661"/>
              </a:xfrm>
              <a:prstGeom prst="roundRect">
                <a:avLst/>
              </a:prstGeom>
              <a:pattFill prst="dotGrid">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6859615" y="2468651"/>
                <a:ext cx="3212051" cy="2129149"/>
              </a:xfrm>
              <a:prstGeom prst="rect">
                <a:avLst/>
              </a:prstGeom>
              <a:noFill/>
            </p:spPr>
            <p:txBody>
              <a:bodyPr wrap="square" rtlCol="0">
                <a:spAutoFit/>
              </a:bodyPr>
              <a:lstStyle/>
              <a:p>
                <a:r>
                  <a:rPr lang="en-US" b="1" dirty="0" smtClean="0"/>
                  <a:t>Hospital: 		___________</a:t>
                </a:r>
              </a:p>
              <a:p>
                <a:r>
                  <a:rPr lang="en-US" b="1" dirty="0" smtClean="0"/>
                  <a:t>Name:		___________</a:t>
                </a:r>
              </a:p>
              <a:p>
                <a:r>
                  <a:rPr lang="en-US" b="1" dirty="0" smtClean="0"/>
                  <a:t>Gender:		___________</a:t>
                </a:r>
              </a:p>
              <a:p>
                <a:r>
                  <a:rPr lang="en-US" b="1" dirty="0" smtClean="0"/>
                  <a:t>Date of Birth:	___________</a:t>
                </a:r>
              </a:p>
              <a:p>
                <a:r>
                  <a:rPr lang="en-US" b="1" dirty="0" smtClean="0"/>
                  <a:t>Diagnosis</a:t>
                </a:r>
                <a:r>
                  <a:rPr lang="en-US" b="1" dirty="0"/>
                  <a:t>:	___________</a:t>
                </a:r>
              </a:p>
              <a:p>
                <a:r>
                  <a:rPr lang="en-US" b="1" dirty="0" smtClean="0"/>
                  <a:t>Stage:		___________</a:t>
                </a:r>
              </a:p>
              <a:p>
                <a:endParaRPr lang="en-US" b="1" dirty="0" smtClean="0"/>
              </a:p>
              <a:p>
                <a:r>
                  <a:rPr lang="en-US" b="1" dirty="0" smtClean="0"/>
                  <a:t>	</a:t>
                </a:r>
              </a:p>
            </p:txBody>
          </p:sp>
          <p:sp>
            <p:nvSpPr>
              <p:cNvPr id="10" name="TextBox 9"/>
              <p:cNvSpPr txBox="1"/>
              <p:nvPr/>
            </p:nvSpPr>
            <p:spPr>
              <a:xfrm>
                <a:off x="6803724" y="4609977"/>
                <a:ext cx="1320767" cy="338554"/>
              </a:xfrm>
              <a:prstGeom prst="rect">
                <a:avLst/>
              </a:prstGeom>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ln>
                <a:solidFill>
                  <a:schemeClr val="accent1">
                    <a:shade val="50000"/>
                  </a:schemeClr>
                </a:solidFill>
              </a:ln>
              <a:effectLst>
                <a:softEdge rad="31750"/>
              </a:effectLst>
            </p:spPr>
            <p:txBody>
              <a:bodyPr wrap="square" rtlCol="0">
                <a:spAutoFit/>
              </a:bodyPr>
              <a:lstStyle/>
              <a:p>
                <a:r>
                  <a:rPr lang="en-US" sz="1600" dirty="0" smtClean="0"/>
                  <a:t>Medications</a:t>
                </a:r>
                <a:endParaRPr lang="en-US" sz="1600" dirty="0"/>
              </a:p>
            </p:txBody>
          </p:sp>
          <p:sp>
            <p:nvSpPr>
              <p:cNvPr id="11" name="TextBox 10"/>
              <p:cNvSpPr txBox="1"/>
              <p:nvPr/>
            </p:nvSpPr>
            <p:spPr>
              <a:xfrm>
                <a:off x="6809525" y="3981527"/>
                <a:ext cx="1281119" cy="338554"/>
              </a:xfrm>
              <a:prstGeom prst="rect">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a:solidFill>
                  <a:schemeClr val="accent1">
                    <a:shade val="50000"/>
                  </a:schemeClr>
                </a:solidFill>
              </a:ln>
              <a:effectLst>
                <a:softEdge rad="31750"/>
              </a:effectLst>
            </p:spPr>
            <p:txBody>
              <a:bodyPr wrap="square" rtlCol="0">
                <a:spAutoFit/>
              </a:bodyPr>
              <a:lstStyle/>
              <a:p>
                <a:r>
                  <a:rPr lang="en-US" sz="1600" dirty="0" smtClean="0"/>
                  <a:t>Hospital Bills</a:t>
                </a:r>
                <a:endParaRPr lang="en-US" sz="1600" dirty="0"/>
              </a:p>
            </p:txBody>
          </p:sp>
          <p:grpSp>
            <p:nvGrpSpPr>
              <p:cNvPr id="12" name="Group 11"/>
              <p:cNvGrpSpPr/>
              <p:nvPr/>
            </p:nvGrpSpPr>
            <p:grpSpPr>
              <a:xfrm>
                <a:off x="8399704" y="4057131"/>
                <a:ext cx="697204" cy="862165"/>
                <a:chOff x="8399704" y="4057131"/>
                <a:chExt cx="697204" cy="862165"/>
              </a:xfrm>
            </p:grpSpPr>
            <p:sp>
              <p:nvSpPr>
                <p:cNvPr id="22" name="Rounded Rectangle 21"/>
                <p:cNvSpPr/>
                <p:nvPr/>
              </p:nvSpPr>
              <p:spPr>
                <a:xfrm>
                  <a:off x="8405678" y="4057131"/>
                  <a:ext cx="691230" cy="210049"/>
                </a:xfrm>
                <a:prstGeom prst="roundRect">
                  <a:avLst/>
                </a:prstGeom>
                <a:solidFill>
                  <a:schemeClr val="accent6">
                    <a:lumMod val="20000"/>
                    <a:lumOff val="80000"/>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$xx</a:t>
                  </a:r>
                  <a:endParaRPr lang="en-US" dirty="0">
                    <a:solidFill>
                      <a:schemeClr val="tx1"/>
                    </a:solidFill>
                  </a:endParaRPr>
                </a:p>
              </p:txBody>
            </p:sp>
            <p:sp>
              <p:nvSpPr>
                <p:cNvPr id="23" name="Rounded Rectangle 22"/>
                <p:cNvSpPr/>
                <p:nvPr/>
              </p:nvSpPr>
              <p:spPr>
                <a:xfrm>
                  <a:off x="8405678" y="4359398"/>
                  <a:ext cx="691230" cy="210049"/>
                </a:xfrm>
                <a:prstGeom prst="roundRect">
                  <a:avLst/>
                </a:prstGeom>
                <a:solidFill>
                  <a:schemeClr val="accent6">
                    <a:lumMod val="20000"/>
                    <a:lumOff val="80000"/>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p:nvSpPr>
              <p:spPr>
                <a:xfrm>
                  <a:off x="8399704" y="4709247"/>
                  <a:ext cx="691230" cy="210049"/>
                </a:xfrm>
                <a:prstGeom prst="roundRect">
                  <a:avLst/>
                </a:prstGeom>
                <a:solidFill>
                  <a:schemeClr val="accent6">
                    <a:lumMod val="20000"/>
                    <a:lumOff val="80000"/>
                    <a:alpha val="3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Rectangle 12"/>
              <p:cNvSpPr/>
              <p:nvPr/>
            </p:nvSpPr>
            <p:spPr>
              <a:xfrm>
                <a:off x="8465641" y="4316180"/>
                <a:ext cx="571304" cy="283693"/>
              </a:xfrm>
              <a:prstGeom prst="rect">
                <a:avLst/>
              </a:prstGeom>
            </p:spPr>
            <p:txBody>
              <a:bodyPr wrap="none">
                <a:spAutoFit/>
              </a:bodyPr>
              <a:lstStyle/>
              <a:p>
                <a:pPr algn="ctr"/>
                <a:r>
                  <a:rPr lang="en-US" sz="1200" dirty="0" smtClean="0"/>
                  <a:t>Yes or No</a:t>
                </a:r>
                <a:endParaRPr lang="en-US" sz="1200" dirty="0"/>
              </a:p>
            </p:txBody>
          </p:sp>
          <p:sp>
            <p:nvSpPr>
              <p:cNvPr id="14" name="Rectangle 13"/>
              <p:cNvSpPr/>
              <p:nvPr/>
            </p:nvSpPr>
            <p:spPr>
              <a:xfrm>
                <a:off x="8581923" y="4666763"/>
                <a:ext cx="291527" cy="283693"/>
              </a:xfrm>
              <a:prstGeom prst="rect">
                <a:avLst/>
              </a:prstGeom>
            </p:spPr>
            <p:txBody>
              <a:bodyPr wrap="none">
                <a:spAutoFit/>
              </a:bodyPr>
              <a:lstStyle/>
              <a:p>
                <a:pPr algn="ctr"/>
                <a:r>
                  <a:rPr lang="en-US" sz="1200" dirty="0" smtClean="0"/>
                  <a:t>List</a:t>
                </a:r>
                <a:endParaRPr lang="en-US" sz="1200" dirty="0"/>
              </a:p>
            </p:txBody>
          </p:sp>
          <p:sp>
            <p:nvSpPr>
              <p:cNvPr id="17" name="TextBox 16"/>
              <p:cNvSpPr txBox="1"/>
              <p:nvPr/>
            </p:nvSpPr>
            <p:spPr>
              <a:xfrm>
                <a:off x="6766429" y="5606231"/>
                <a:ext cx="3111860" cy="1102177"/>
              </a:xfrm>
              <a:prstGeom prst="rect">
                <a:avLst/>
              </a:prstGeom>
              <a:noFill/>
            </p:spPr>
            <p:txBody>
              <a:bodyPr wrap="square" rtlCol="0">
                <a:spAutoFit/>
              </a:bodyPr>
              <a:lstStyle/>
              <a:p>
                <a:r>
                  <a:rPr lang="en-US" sz="1400" b="1" dirty="0" smtClean="0"/>
                  <a:t>Are you open to </a:t>
                </a:r>
              </a:p>
              <a:p>
                <a:r>
                  <a:rPr lang="en-US" sz="1400" b="1" dirty="0" smtClean="0"/>
                  <a:t>Clinical Trial Offers?</a:t>
                </a:r>
              </a:p>
              <a:p>
                <a:r>
                  <a:rPr lang="en-US" sz="1400" b="1" dirty="0" smtClean="0"/>
                  <a:t>You’re an Alumnus of (School</a:t>
                </a:r>
                <a:r>
                  <a:rPr lang="en-US" sz="1400" b="1" dirty="0"/>
                  <a:t>): </a:t>
                </a:r>
                <a:r>
                  <a:rPr lang="en-US" sz="1400" b="1" dirty="0" smtClean="0"/>
                  <a:t>____________</a:t>
                </a:r>
              </a:p>
              <a:p>
                <a:r>
                  <a:rPr lang="en-US" sz="1400" b="1" dirty="0" smtClean="0"/>
                  <a:t>Contact Information:</a:t>
                </a:r>
                <a:r>
                  <a:rPr lang="en-US" b="1" dirty="0" smtClean="0"/>
                  <a:t>	      ___________		</a:t>
                </a:r>
              </a:p>
            </p:txBody>
          </p:sp>
          <p:sp>
            <p:nvSpPr>
              <p:cNvPr id="20" name="TextBox 19"/>
              <p:cNvSpPr txBox="1"/>
              <p:nvPr/>
            </p:nvSpPr>
            <p:spPr>
              <a:xfrm>
                <a:off x="8389316" y="5525946"/>
                <a:ext cx="439929" cy="307778"/>
              </a:xfrm>
              <a:prstGeom prst="rect">
                <a:avLst/>
              </a:prstGeom>
              <a:noFill/>
            </p:spPr>
            <p:txBody>
              <a:bodyPr wrap="none" rtlCol="0">
                <a:spAutoFit/>
              </a:bodyPr>
              <a:lstStyle/>
              <a:p>
                <a:r>
                  <a:rPr lang="en-US" sz="1400" dirty="0" smtClean="0"/>
                  <a:t>Yes</a:t>
                </a:r>
                <a:endParaRPr lang="en-US" sz="1400" dirty="0"/>
              </a:p>
            </p:txBody>
          </p:sp>
          <p:sp>
            <p:nvSpPr>
              <p:cNvPr id="21" name="TextBox 20"/>
              <p:cNvSpPr txBox="1"/>
              <p:nvPr/>
            </p:nvSpPr>
            <p:spPr>
              <a:xfrm>
                <a:off x="9226108" y="5574982"/>
                <a:ext cx="405880" cy="307778"/>
              </a:xfrm>
              <a:prstGeom prst="rect">
                <a:avLst/>
              </a:prstGeom>
              <a:noFill/>
            </p:spPr>
            <p:txBody>
              <a:bodyPr wrap="none" rtlCol="0">
                <a:spAutoFit/>
              </a:bodyPr>
              <a:lstStyle/>
              <a:p>
                <a:r>
                  <a:rPr lang="en-US" sz="1400" dirty="0" smtClean="0"/>
                  <a:t>No</a:t>
                </a:r>
                <a:endParaRPr lang="en-US" sz="1400" dirty="0"/>
              </a:p>
            </p:txBody>
          </p:sp>
        </p:grpSp>
        <p:sp>
          <p:nvSpPr>
            <p:cNvPr id="7" name="Rectangle 6"/>
            <p:cNvSpPr/>
            <p:nvPr/>
          </p:nvSpPr>
          <p:spPr>
            <a:xfrm>
              <a:off x="6823300" y="4251301"/>
              <a:ext cx="1270783" cy="369332"/>
            </a:xfrm>
            <a:prstGeom prst="rect">
              <a:avLst/>
            </a:prstGeom>
            <a:gradFill>
              <a:gsLst>
                <a:gs pos="0">
                  <a:schemeClr val="accent1"/>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Psychosocial</a:t>
              </a:r>
              <a:endParaRPr lang="en-US" sz="1200" dirty="0"/>
            </a:p>
          </p:txBody>
        </p:sp>
      </p:grpSp>
      <p:pic>
        <p:nvPicPr>
          <p:cNvPr id="26" name="Picture 25"/>
          <p:cNvPicPr>
            <a:picLocks noChangeAspect="1"/>
          </p:cNvPicPr>
          <p:nvPr/>
        </p:nvPicPr>
        <p:blipFill>
          <a:blip r:embed="rId2"/>
          <a:stretch>
            <a:fillRect/>
          </a:stretch>
        </p:blipFill>
        <p:spPr>
          <a:xfrm>
            <a:off x="9644358" y="6220969"/>
            <a:ext cx="1789442" cy="478224"/>
          </a:xfrm>
          <a:prstGeom prst="rect">
            <a:avLst/>
          </a:prstGeom>
        </p:spPr>
      </p:pic>
      <p:sp>
        <p:nvSpPr>
          <p:cNvPr id="27" name="TextBox 26"/>
          <p:cNvSpPr txBox="1"/>
          <p:nvPr/>
        </p:nvSpPr>
        <p:spPr>
          <a:xfrm>
            <a:off x="381000" y="4218982"/>
            <a:ext cx="4218992" cy="861774"/>
          </a:xfrm>
          <a:prstGeom prst="rect">
            <a:avLst/>
          </a:prstGeom>
          <a:noFill/>
        </p:spPr>
        <p:txBody>
          <a:bodyPr wrap="square" rtlCol="0">
            <a:spAutoFit/>
          </a:bodyPr>
          <a:lstStyle/>
          <a:p>
            <a:r>
              <a:rPr lang="en-US" sz="1400" b="1" dirty="0" smtClean="0"/>
              <a:t>Is your financial eligibility</a:t>
            </a:r>
          </a:p>
          <a:p>
            <a:r>
              <a:rPr lang="en-US" sz="1400" b="1" dirty="0"/>
              <a:t>v</a:t>
            </a:r>
            <a:r>
              <a:rPr lang="en-US" sz="1400" b="1" dirty="0" smtClean="0"/>
              <a:t>erified by your hospital?</a:t>
            </a:r>
            <a:r>
              <a:rPr lang="en-US" b="1" dirty="0" smtClean="0"/>
              <a:t>			</a:t>
            </a:r>
          </a:p>
        </p:txBody>
      </p:sp>
      <p:sp>
        <p:nvSpPr>
          <p:cNvPr id="28" name="Rounded Rectangle 27"/>
          <p:cNvSpPr/>
          <p:nvPr/>
        </p:nvSpPr>
        <p:spPr>
          <a:xfrm>
            <a:off x="3150485" y="4224516"/>
            <a:ext cx="397423" cy="2458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4007067" y="4232089"/>
            <a:ext cx="397423" cy="2458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2586073" y="4157874"/>
            <a:ext cx="595366" cy="300515"/>
          </a:xfrm>
          <a:prstGeom prst="rect">
            <a:avLst/>
          </a:prstGeom>
          <a:noFill/>
        </p:spPr>
        <p:txBody>
          <a:bodyPr wrap="none" rtlCol="0">
            <a:spAutoFit/>
          </a:bodyPr>
          <a:lstStyle/>
          <a:p>
            <a:r>
              <a:rPr lang="en-US" sz="1400" dirty="0" smtClean="0"/>
              <a:t>Yes</a:t>
            </a:r>
            <a:endParaRPr lang="en-US" sz="1400" dirty="0"/>
          </a:p>
        </p:txBody>
      </p:sp>
      <p:sp>
        <p:nvSpPr>
          <p:cNvPr id="31" name="TextBox 30"/>
          <p:cNvSpPr txBox="1"/>
          <p:nvPr/>
        </p:nvSpPr>
        <p:spPr>
          <a:xfrm>
            <a:off x="3623414" y="4168073"/>
            <a:ext cx="549287" cy="300515"/>
          </a:xfrm>
          <a:prstGeom prst="rect">
            <a:avLst/>
          </a:prstGeom>
          <a:noFill/>
        </p:spPr>
        <p:txBody>
          <a:bodyPr wrap="none" rtlCol="0">
            <a:spAutoFit/>
          </a:bodyPr>
          <a:lstStyle/>
          <a:p>
            <a:r>
              <a:rPr lang="en-US" sz="1400" dirty="0" smtClean="0"/>
              <a:t>No</a:t>
            </a:r>
            <a:endParaRPr lang="en-US" sz="1400" dirty="0"/>
          </a:p>
        </p:txBody>
      </p:sp>
      <p:sp>
        <p:nvSpPr>
          <p:cNvPr id="33" name="TextBox 32"/>
          <p:cNvSpPr txBox="1"/>
          <p:nvPr/>
        </p:nvSpPr>
        <p:spPr>
          <a:xfrm>
            <a:off x="5452685" y="1030020"/>
            <a:ext cx="6278083" cy="5524589"/>
          </a:xfrm>
          <a:prstGeom prst="rect">
            <a:avLst/>
          </a:prstGeom>
          <a:noFill/>
        </p:spPr>
        <p:txBody>
          <a:bodyPr wrap="square" rtlCol="0">
            <a:spAutoFit/>
          </a:bodyPr>
          <a:lstStyle/>
          <a:p>
            <a:r>
              <a:rPr lang="en-US" sz="1600" dirty="0" smtClean="0"/>
              <a:t>You must write the exact amount of your</a:t>
            </a:r>
            <a:r>
              <a:rPr lang="en-US" sz="1600" u="sng" dirty="0" smtClean="0"/>
              <a:t> </a:t>
            </a:r>
            <a:r>
              <a:rPr lang="en-US" sz="1600" b="1" u="sng" dirty="0" smtClean="0">
                <a:solidFill>
                  <a:schemeClr val="accent5">
                    <a:lumMod val="50000"/>
                  </a:schemeClr>
                </a:solidFill>
              </a:rPr>
              <a:t>outstanding </a:t>
            </a:r>
            <a:r>
              <a:rPr lang="en-US" sz="1600" b="1" dirty="0" smtClean="0">
                <a:solidFill>
                  <a:schemeClr val="accent5">
                    <a:lumMod val="50000"/>
                  </a:schemeClr>
                </a:solidFill>
              </a:rPr>
              <a:t>hospital bill </a:t>
            </a:r>
            <a:r>
              <a:rPr lang="en-US" sz="1100" b="1" dirty="0" smtClean="0">
                <a:solidFill>
                  <a:schemeClr val="accent5">
                    <a:lumMod val="50000"/>
                  </a:schemeClr>
                </a:solidFill>
              </a:rPr>
              <a:t>(must match your submitted required document to VAKKAS)</a:t>
            </a:r>
            <a:r>
              <a:rPr lang="en-US" sz="1100" dirty="0" smtClean="0">
                <a:solidFill>
                  <a:schemeClr val="accent5">
                    <a:lumMod val="50000"/>
                  </a:schemeClr>
                </a:solidFill>
              </a:rPr>
              <a:t>. </a:t>
            </a:r>
          </a:p>
          <a:p>
            <a:endParaRPr lang="en-US" sz="1000" dirty="0"/>
          </a:p>
          <a:p>
            <a:r>
              <a:rPr lang="en-US" sz="1600" dirty="0" smtClean="0"/>
              <a:t>Once entered, you cannot change </a:t>
            </a:r>
            <a:r>
              <a:rPr lang="en-US" sz="1600" b="1" dirty="0" smtClean="0">
                <a:solidFill>
                  <a:schemeClr val="accent5">
                    <a:lumMod val="50000"/>
                  </a:schemeClr>
                </a:solidFill>
              </a:rPr>
              <a:t>this amount.</a:t>
            </a:r>
          </a:p>
          <a:p>
            <a:endParaRPr lang="en-US" sz="1000" dirty="0"/>
          </a:p>
          <a:p>
            <a:r>
              <a:rPr lang="en-US" sz="1600" dirty="0" smtClean="0"/>
              <a:t>You can ask for a </a:t>
            </a:r>
            <a:r>
              <a:rPr lang="en-US" sz="1600" b="1" dirty="0" smtClean="0"/>
              <a:t>lump-sum donation of 600 dollars for psychosocial</a:t>
            </a:r>
          </a:p>
          <a:p>
            <a:r>
              <a:rPr lang="en-US" sz="1600" b="1" dirty="0" smtClean="0"/>
              <a:t>support</a:t>
            </a:r>
            <a:r>
              <a:rPr lang="en-US" sz="1600" dirty="0" smtClean="0"/>
              <a:t>. If matched with a contributor, you can see </a:t>
            </a:r>
          </a:p>
          <a:p>
            <a:r>
              <a:rPr lang="en-US" sz="1600" dirty="0" smtClean="0"/>
              <a:t>with your social worker about connecting you with a psychosocial expert </a:t>
            </a:r>
          </a:p>
          <a:p>
            <a:r>
              <a:rPr lang="en-US" sz="1600" dirty="0" smtClean="0"/>
              <a:t>for the corresponding number of sessions. Psychosocial donations can also be made by institutions in-kind.</a:t>
            </a:r>
          </a:p>
          <a:p>
            <a:endParaRPr lang="en-US" sz="1000" dirty="0"/>
          </a:p>
          <a:p>
            <a:r>
              <a:rPr lang="en-US" sz="1600" dirty="0" smtClean="0"/>
              <a:t>You can list your </a:t>
            </a:r>
            <a:r>
              <a:rPr lang="en-US" sz="1600" b="1" dirty="0" smtClean="0"/>
              <a:t>needed medications </a:t>
            </a:r>
            <a:r>
              <a:rPr lang="en-US" sz="1600" dirty="0" smtClean="0"/>
              <a:t>that you cannot afford for</a:t>
            </a:r>
          </a:p>
          <a:p>
            <a:r>
              <a:rPr lang="en-US" sz="1600" dirty="0"/>
              <a:t>a</a:t>
            </a:r>
            <a:r>
              <a:rPr lang="en-US" sz="1600" dirty="0" smtClean="0"/>
              <a:t> possible match with pharmaceutical company medication coupons.</a:t>
            </a:r>
          </a:p>
          <a:p>
            <a:endParaRPr lang="en-US" sz="1000" dirty="0"/>
          </a:p>
          <a:p>
            <a:r>
              <a:rPr lang="en-US" sz="1600" dirty="0" smtClean="0"/>
              <a:t>Remember, if you do not want your name to be public, you can choose to be assigned the “Private Patient” alias</a:t>
            </a:r>
            <a:r>
              <a:rPr lang="en-US" sz="1600" b="1" dirty="0" smtClean="0"/>
              <a:t>. </a:t>
            </a:r>
          </a:p>
          <a:p>
            <a:endParaRPr lang="en-US" sz="1000" b="1" dirty="0"/>
          </a:p>
          <a:p>
            <a:r>
              <a:rPr lang="en-US" sz="1600" dirty="0" smtClean="0"/>
              <a:t>The more information you provide about yourself (diagnosis, stage, gender, school etc.), the higher the chances of matching you with a contributor.</a:t>
            </a:r>
          </a:p>
          <a:p>
            <a:endParaRPr lang="en-US" sz="1000" dirty="0" smtClean="0"/>
          </a:p>
          <a:p>
            <a:r>
              <a:rPr lang="en-US" sz="1600" dirty="0" smtClean="0"/>
              <a:t>You will have the opportunity to tell us briefly about </a:t>
            </a:r>
            <a:r>
              <a:rPr lang="en-US" sz="1600" b="1" dirty="0" smtClean="0">
                <a:solidFill>
                  <a:schemeClr val="accent5">
                    <a:lumMod val="50000"/>
                  </a:schemeClr>
                </a:solidFill>
              </a:rPr>
              <a:t>your story.</a:t>
            </a:r>
          </a:p>
          <a:p>
            <a:endParaRPr lang="en-US" sz="1000" b="1" dirty="0">
              <a:solidFill>
                <a:schemeClr val="accent5">
                  <a:lumMod val="50000"/>
                </a:schemeClr>
              </a:solidFill>
            </a:endParaRPr>
          </a:p>
          <a:p>
            <a:r>
              <a:rPr lang="en-US" sz="1600" dirty="0" smtClean="0"/>
              <a:t>After successful matching, you can re-register for new treatment, if still qualified. </a:t>
            </a:r>
            <a:endParaRPr lang="en-US" sz="1600" b="1" dirty="0" smtClean="0">
              <a:solidFill>
                <a:schemeClr val="accent5">
                  <a:lumMod val="50000"/>
                </a:schemeClr>
              </a:solidFill>
            </a:endParaRPr>
          </a:p>
        </p:txBody>
      </p:sp>
      <p:grpSp>
        <p:nvGrpSpPr>
          <p:cNvPr id="37" name="Group 36"/>
          <p:cNvGrpSpPr/>
          <p:nvPr/>
        </p:nvGrpSpPr>
        <p:grpSpPr>
          <a:xfrm>
            <a:off x="236418" y="5911859"/>
            <a:ext cx="4651855" cy="1138773"/>
            <a:chOff x="171469" y="5272240"/>
            <a:chExt cx="4714563" cy="1657460"/>
          </a:xfrm>
        </p:grpSpPr>
        <p:sp>
          <p:nvSpPr>
            <p:cNvPr id="36" name="Rounded Rectangle 35"/>
            <p:cNvSpPr/>
            <p:nvPr/>
          </p:nvSpPr>
          <p:spPr>
            <a:xfrm>
              <a:off x="171469" y="5285009"/>
              <a:ext cx="4714563" cy="1218428"/>
            </a:xfrm>
            <a:prstGeom prst="roundRect">
              <a:avLst/>
            </a:prstGeo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TextBox 34"/>
            <p:cNvSpPr txBox="1"/>
            <p:nvPr/>
          </p:nvSpPr>
          <p:spPr>
            <a:xfrm>
              <a:off x="213159" y="5272240"/>
              <a:ext cx="4120115" cy="1657460"/>
            </a:xfrm>
            <a:prstGeom prst="rect">
              <a:avLst/>
            </a:prstGeom>
            <a:noFill/>
          </p:spPr>
          <p:txBody>
            <a:bodyPr wrap="square" rtlCol="0">
              <a:spAutoFit/>
            </a:bodyPr>
            <a:lstStyle/>
            <a:p>
              <a:r>
                <a:rPr lang="en-US" sz="1600" b="1" dirty="0" smtClean="0"/>
                <a:t>Message box: _________________________________________________________________________</a:t>
              </a:r>
              <a:r>
                <a:rPr lang="en-US" b="1" dirty="0" smtClean="0"/>
                <a:t>			</a:t>
              </a:r>
            </a:p>
          </p:txBody>
        </p:sp>
      </p:grpSp>
      <p:sp>
        <p:nvSpPr>
          <p:cNvPr id="38" name="Rectangle 37"/>
          <p:cNvSpPr/>
          <p:nvPr/>
        </p:nvSpPr>
        <p:spPr>
          <a:xfrm>
            <a:off x="427973" y="3906406"/>
            <a:ext cx="3502177" cy="307777"/>
          </a:xfrm>
          <a:prstGeom prst="rect">
            <a:avLst/>
          </a:prstGeom>
        </p:spPr>
        <p:txBody>
          <a:bodyPr wrap="none">
            <a:spAutoFit/>
          </a:bodyPr>
          <a:lstStyle/>
          <a:p>
            <a:r>
              <a:rPr lang="en-US" sz="1400" b="1" dirty="0" smtClean="0"/>
              <a:t>Social Worker Name/Phone: _____________</a:t>
            </a:r>
          </a:p>
        </p:txBody>
      </p:sp>
      <p:sp>
        <p:nvSpPr>
          <p:cNvPr id="39" name="Rounded Rectangle 38"/>
          <p:cNvSpPr/>
          <p:nvPr/>
        </p:nvSpPr>
        <p:spPr>
          <a:xfrm>
            <a:off x="4030538" y="4688540"/>
            <a:ext cx="397423" cy="2458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p:cNvSpPr/>
          <p:nvPr/>
        </p:nvSpPr>
        <p:spPr>
          <a:xfrm>
            <a:off x="3166499" y="4691797"/>
            <a:ext cx="397423" cy="2458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7" y="92022"/>
            <a:ext cx="721238" cy="734233"/>
          </a:xfrm>
          <a:prstGeom prst="rect">
            <a:avLst/>
          </a:prstGeom>
        </p:spPr>
      </p:pic>
    </p:spTree>
    <p:extLst>
      <p:ext uri="{BB962C8B-B14F-4D97-AF65-F5344CB8AC3E}">
        <p14:creationId xmlns:p14="http://schemas.microsoft.com/office/powerpoint/2010/main" val="4053458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44153"/>
            <a:ext cx="10515600" cy="815090"/>
          </a:xfrm>
        </p:spPr>
        <p:txBody>
          <a:bodyPr>
            <a:normAutofit/>
          </a:bodyPr>
          <a:lstStyle/>
          <a:p>
            <a:pPr algn="ctr"/>
            <a:r>
              <a:rPr lang="en-US" sz="3200" dirty="0" smtClean="0">
                <a:solidFill>
                  <a:schemeClr val="accent1">
                    <a:lumMod val="75000"/>
                  </a:schemeClr>
                </a:solidFill>
              </a:rPr>
              <a:t>Post-registration—Now what?</a:t>
            </a:r>
            <a:endParaRPr lang="en-US" sz="3200" dirty="0">
              <a:solidFill>
                <a:schemeClr val="accent1">
                  <a:lumMod val="75000"/>
                </a:schemeClr>
              </a:solidFill>
            </a:endParaRPr>
          </a:p>
        </p:txBody>
      </p:sp>
      <p:sp>
        <p:nvSpPr>
          <p:cNvPr id="3" name="Content Placeholder 2"/>
          <p:cNvSpPr>
            <a:spLocks noGrp="1"/>
          </p:cNvSpPr>
          <p:nvPr>
            <p:ph idx="1"/>
          </p:nvPr>
        </p:nvSpPr>
        <p:spPr>
          <a:xfrm>
            <a:off x="533400" y="1238207"/>
            <a:ext cx="11156092" cy="4349578"/>
          </a:xfrm>
        </p:spPr>
        <p:txBody>
          <a:bodyPr>
            <a:noAutofit/>
          </a:bodyPr>
          <a:lstStyle/>
          <a:p>
            <a:r>
              <a:rPr lang="en-US" sz="2200" dirty="0" smtClean="0"/>
              <a:t>Once registered, check regularly if a matching contributor has been found. It is that easy!</a:t>
            </a:r>
            <a:endParaRPr lang="en-US" sz="1000" dirty="0" smtClean="0"/>
          </a:p>
          <a:p>
            <a:pPr marL="0" indent="0">
              <a:buNone/>
            </a:pPr>
            <a:r>
              <a:rPr lang="en-US" sz="2200" b="1" dirty="0" smtClean="0">
                <a:solidFill>
                  <a:schemeClr val="accent5">
                    <a:lumMod val="50000"/>
                  </a:schemeClr>
                </a:solidFill>
              </a:rPr>
              <a:t>Don’t forget:</a:t>
            </a:r>
          </a:p>
          <a:p>
            <a:r>
              <a:rPr lang="en-US" sz="2200" dirty="0" smtClean="0"/>
              <a:t>Donations are sent directly to your hospital account, not to you.</a:t>
            </a:r>
          </a:p>
          <a:p>
            <a:r>
              <a:rPr lang="en-US" sz="2200" dirty="0" smtClean="0"/>
              <a:t>Only hospital treatment bills for qualified patients are covered</a:t>
            </a:r>
            <a:r>
              <a:rPr lang="en-US" sz="2200" dirty="0"/>
              <a:t>.</a:t>
            </a:r>
            <a:endParaRPr lang="en-US" sz="2200" dirty="0" smtClean="0"/>
          </a:p>
          <a:p>
            <a:r>
              <a:rPr lang="en-US" sz="2200" dirty="0" smtClean="0"/>
              <a:t>As a VAKKAS patient, you are required to post a </a:t>
            </a:r>
            <a:r>
              <a:rPr lang="en-US" sz="2200" b="1" dirty="0" smtClean="0">
                <a:solidFill>
                  <a:schemeClr val="accent5">
                    <a:lumMod val="50000"/>
                  </a:schemeClr>
                </a:solidFill>
              </a:rPr>
              <a:t>Thank you note </a:t>
            </a:r>
            <a:r>
              <a:rPr lang="en-US" sz="2200" dirty="0" smtClean="0"/>
              <a:t>on VAKKAS.org each time a donation reaches your hospital account.</a:t>
            </a:r>
          </a:p>
          <a:p>
            <a:r>
              <a:rPr lang="en-US" sz="2200" dirty="0" smtClean="0"/>
              <a:t>If you answered Yes to the question on </a:t>
            </a:r>
            <a:r>
              <a:rPr lang="en-US" sz="2200" b="1" dirty="0" smtClean="0">
                <a:solidFill>
                  <a:schemeClr val="accent5">
                    <a:lumMod val="50000"/>
                  </a:schemeClr>
                </a:solidFill>
              </a:rPr>
              <a:t>Clinical Trial </a:t>
            </a:r>
            <a:r>
              <a:rPr lang="en-US" sz="2200" dirty="0" smtClean="0"/>
              <a:t>Availability, you may be contacted by VAKKAS with possible matching offers.</a:t>
            </a:r>
          </a:p>
          <a:p>
            <a:r>
              <a:rPr lang="en-US" sz="2200" dirty="0" smtClean="0"/>
              <a:t>By registering on Vakkas.org, you acknowledge and pledge to abide by its </a:t>
            </a:r>
            <a:r>
              <a:rPr lang="en-US" sz="2200" b="1" dirty="0" smtClean="0">
                <a:solidFill>
                  <a:schemeClr val="accent5">
                    <a:lumMod val="50000"/>
                  </a:schemeClr>
                </a:solidFill>
              </a:rPr>
              <a:t>Terms of Use</a:t>
            </a:r>
            <a:r>
              <a:rPr lang="en-US" sz="2200" dirty="0" smtClean="0"/>
              <a:t>, and </a:t>
            </a:r>
            <a:r>
              <a:rPr lang="en-US" sz="2200" b="1" dirty="0" smtClean="0">
                <a:solidFill>
                  <a:srgbClr val="002060"/>
                </a:solidFill>
              </a:rPr>
              <a:t>Privacy Policy</a:t>
            </a:r>
            <a:r>
              <a:rPr lang="en-US" sz="2200" dirty="0" smtClean="0"/>
              <a:t>.</a:t>
            </a:r>
          </a:p>
          <a:p>
            <a:r>
              <a:rPr lang="en-US" sz="2200" dirty="0"/>
              <a:t>VAKKAS will not share any information with any other first, second, third </a:t>
            </a:r>
            <a:br>
              <a:rPr lang="en-US" sz="2200" dirty="0"/>
            </a:br>
            <a:r>
              <a:rPr lang="en-US" sz="2200" dirty="0" smtClean="0"/>
              <a:t>or nth </a:t>
            </a:r>
            <a:r>
              <a:rPr lang="en-US" sz="2200" dirty="0"/>
              <a:t>parties</a:t>
            </a:r>
            <a:r>
              <a:rPr lang="en-US" sz="2200" dirty="0" smtClean="0"/>
              <a:t>!</a:t>
            </a:r>
            <a:endParaRPr lang="en-US" sz="2200" dirty="0"/>
          </a:p>
        </p:txBody>
      </p:sp>
      <p:pic>
        <p:nvPicPr>
          <p:cNvPr id="4" name="Picture 3"/>
          <p:cNvPicPr>
            <a:picLocks noChangeAspect="1"/>
          </p:cNvPicPr>
          <p:nvPr/>
        </p:nvPicPr>
        <p:blipFill>
          <a:blip r:embed="rId2"/>
          <a:stretch>
            <a:fillRect/>
          </a:stretch>
        </p:blipFill>
        <p:spPr>
          <a:xfrm>
            <a:off x="9366420" y="5493287"/>
            <a:ext cx="2105797" cy="933679"/>
          </a:xfrm>
          <a:prstGeom prst="rect">
            <a:avLst/>
          </a:prstGeom>
        </p:spPr>
      </p:pic>
      <p:sp>
        <p:nvSpPr>
          <p:cNvPr id="5" name="Rounded Rectangle 4"/>
          <p:cNvSpPr/>
          <p:nvPr/>
        </p:nvSpPr>
        <p:spPr>
          <a:xfrm>
            <a:off x="247134" y="544153"/>
            <a:ext cx="11738919" cy="59143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90185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accent1">
                    <a:lumMod val="75000"/>
                  </a:schemeClr>
                </a:solidFill>
              </a:rPr>
              <a:t>VAKKAS—EVERYONE teams up to help the patient.</a:t>
            </a:r>
            <a:endParaRPr lang="en-US" sz="3200" dirty="0">
              <a:solidFill>
                <a:schemeClr val="accent1">
                  <a:lumMod val="75000"/>
                </a:schemeClr>
              </a:solidFill>
            </a:endParaRPr>
          </a:p>
        </p:txBody>
      </p:sp>
      <p:grpSp>
        <p:nvGrpSpPr>
          <p:cNvPr id="6" name="Group 5"/>
          <p:cNvGrpSpPr/>
          <p:nvPr/>
        </p:nvGrpSpPr>
        <p:grpSpPr>
          <a:xfrm>
            <a:off x="3712571" y="1441622"/>
            <a:ext cx="5511361" cy="5136574"/>
            <a:chOff x="5086362" y="1368453"/>
            <a:chExt cx="4572000" cy="4657601"/>
          </a:xfrm>
        </p:grpSpPr>
        <p:grpSp>
          <p:nvGrpSpPr>
            <p:cNvPr id="15" name="Group 17"/>
            <p:cNvGrpSpPr/>
            <p:nvPr/>
          </p:nvGrpSpPr>
          <p:grpSpPr>
            <a:xfrm>
              <a:off x="5817120" y="2046099"/>
              <a:ext cx="3143750" cy="2695699"/>
              <a:chOff x="2373728" y="1343242"/>
              <a:chExt cx="5027612" cy="4244733"/>
            </a:xfrm>
          </p:grpSpPr>
          <p:sp>
            <p:nvSpPr>
              <p:cNvPr id="18" name="Line 5"/>
              <p:cNvSpPr>
                <a:spLocks noChangeShapeType="1"/>
              </p:cNvSpPr>
              <p:nvPr/>
            </p:nvSpPr>
            <p:spPr bwMode="blackWhite">
              <a:xfrm flipH="1">
                <a:off x="3059528" y="4259237"/>
                <a:ext cx="1162050" cy="739775"/>
              </a:xfrm>
              <a:prstGeom prst="line">
                <a:avLst/>
              </a:prstGeom>
              <a:noFill/>
              <a:ln w="12700">
                <a:solidFill>
                  <a:schemeClr val="tx1"/>
                </a:solidFill>
                <a:round/>
                <a:headEnd type="triangle" w="lg" len="lg"/>
                <a:tailEnd type="triangle" w="lg" len="lg"/>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sp>
            <p:nvSpPr>
              <p:cNvPr id="19" name="Line 6"/>
              <p:cNvSpPr>
                <a:spLocks noChangeShapeType="1"/>
              </p:cNvSpPr>
              <p:nvPr/>
            </p:nvSpPr>
            <p:spPr bwMode="blackWhite">
              <a:xfrm flipH="1" flipV="1">
                <a:off x="5505865" y="4219550"/>
                <a:ext cx="1223963" cy="723900"/>
              </a:xfrm>
              <a:prstGeom prst="line">
                <a:avLst/>
              </a:prstGeom>
              <a:noFill/>
              <a:ln w="12700">
                <a:solidFill>
                  <a:schemeClr val="tx1"/>
                </a:solidFill>
                <a:round/>
                <a:headEnd type="triangle" w="lg" len="lg"/>
                <a:tailEnd type="triangle" w="lg" len="lg"/>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sp>
            <p:nvSpPr>
              <p:cNvPr id="20" name="Line 7"/>
              <p:cNvSpPr>
                <a:spLocks noChangeShapeType="1"/>
              </p:cNvSpPr>
              <p:nvPr/>
            </p:nvSpPr>
            <p:spPr bwMode="blackWhite">
              <a:xfrm>
                <a:off x="4850228" y="2222475"/>
                <a:ext cx="0" cy="1592262"/>
              </a:xfrm>
              <a:prstGeom prst="line">
                <a:avLst/>
              </a:prstGeom>
              <a:noFill/>
              <a:ln w="12700">
                <a:solidFill>
                  <a:srgbClr val="091D5D"/>
                </a:solidFill>
                <a:round/>
                <a:headEnd type="none" w="sm" len="sm"/>
                <a:tailEnd type="none" w="sm" len="sm"/>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sp>
            <p:nvSpPr>
              <p:cNvPr id="21" name="Oval 8"/>
              <p:cNvSpPr>
                <a:spLocks noChangeArrowheads="1"/>
              </p:cNvSpPr>
              <p:nvPr/>
            </p:nvSpPr>
            <p:spPr bwMode="blackWhite">
              <a:xfrm>
                <a:off x="4239040" y="1343242"/>
                <a:ext cx="1262063" cy="1257300"/>
              </a:xfrm>
              <a:prstGeom prst="ellipse">
                <a:avLst/>
              </a:prstGeom>
              <a:solidFill>
                <a:schemeClr val="accent2"/>
              </a:solidFill>
              <a:ln w="12700">
                <a:noFill/>
                <a:round/>
                <a:headEnd/>
                <a:tailEnd/>
              </a:ln>
              <a:effectLst/>
            </p:spPr>
            <p:txBody>
              <a:bodyPr wrap="none" lIns="0" tIns="0" rIns="0" bIns="0" anchor="ctr"/>
              <a:lstStyle/>
              <a:p>
                <a:pPr algn="ctr" defTabSz="820738" eaLnBrk="0" fontAlgn="base" hangingPunct="0">
                  <a:lnSpc>
                    <a:spcPct val="95000"/>
                  </a:lnSpc>
                  <a:spcBef>
                    <a:spcPct val="0"/>
                  </a:spcBef>
                  <a:spcAft>
                    <a:spcPct val="37000"/>
                  </a:spcAft>
                </a:pPr>
                <a:r>
                  <a:rPr lang="en-US" sz="1200" b="1" dirty="0">
                    <a:solidFill>
                      <a:srgbClr val="FFFFFF"/>
                    </a:solidFill>
                    <a:ea typeface="ＭＳ Ｐゴシック" pitchFamily="34" charset="-128"/>
                    <a:cs typeface="Calibri" pitchFamily="34" charset="0"/>
                  </a:rPr>
                  <a:t>Hospitals</a:t>
                </a:r>
              </a:p>
            </p:txBody>
          </p:sp>
          <p:sp>
            <p:nvSpPr>
              <p:cNvPr id="22" name="Oval 9"/>
              <p:cNvSpPr>
                <a:spLocks noChangeArrowheads="1"/>
              </p:cNvSpPr>
              <p:nvPr/>
            </p:nvSpPr>
            <p:spPr bwMode="blackWhite">
              <a:xfrm>
                <a:off x="2373728" y="4330675"/>
                <a:ext cx="1262062" cy="1257300"/>
              </a:xfrm>
              <a:prstGeom prst="ellipse">
                <a:avLst/>
              </a:prstGeom>
              <a:solidFill>
                <a:schemeClr val="accent2"/>
              </a:solidFill>
              <a:ln w="12700">
                <a:noFill/>
                <a:round/>
                <a:headEnd/>
                <a:tailEnd/>
              </a:ln>
              <a:effectLst/>
            </p:spPr>
            <p:txBody>
              <a:bodyPr wrap="none" lIns="0" tIns="0" rIns="0" bIns="0" anchor="ctr"/>
              <a:lstStyle/>
              <a:p>
                <a:pPr algn="ctr" defTabSz="820738" eaLnBrk="0" fontAlgn="base" hangingPunct="0">
                  <a:lnSpc>
                    <a:spcPct val="95000"/>
                  </a:lnSpc>
                  <a:spcBef>
                    <a:spcPct val="0"/>
                  </a:spcBef>
                  <a:spcAft>
                    <a:spcPct val="37000"/>
                  </a:spcAft>
                </a:pPr>
                <a:r>
                  <a:rPr lang="en-US" sz="1200" b="1" dirty="0" smtClean="0">
                    <a:solidFill>
                      <a:srgbClr val="FFFFFF"/>
                    </a:solidFill>
                    <a:ea typeface="ＭＳ Ｐゴシック" pitchFamily="34" charset="-128"/>
                    <a:cs typeface="Calibri" pitchFamily="34" charset="0"/>
                  </a:rPr>
                  <a:t>Contributors</a:t>
                </a:r>
                <a:endParaRPr lang="en-US" sz="1200" b="1" dirty="0">
                  <a:solidFill>
                    <a:srgbClr val="FFFFFF"/>
                  </a:solidFill>
                  <a:ea typeface="ＭＳ Ｐゴシック" pitchFamily="34" charset="-128"/>
                  <a:cs typeface="Calibri" pitchFamily="34" charset="0"/>
                </a:endParaRPr>
              </a:p>
            </p:txBody>
          </p:sp>
          <p:sp>
            <p:nvSpPr>
              <p:cNvPr id="23" name="Line 10"/>
              <p:cNvSpPr>
                <a:spLocks noChangeShapeType="1"/>
              </p:cNvSpPr>
              <p:nvPr/>
            </p:nvSpPr>
            <p:spPr bwMode="blackWhite">
              <a:xfrm flipH="1">
                <a:off x="3242090" y="2747937"/>
                <a:ext cx="1077913" cy="1557338"/>
              </a:xfrm>
              <a:prstGeom prst="line">
                <a:avLst/>
              </a:prstGeom>
              <a:noFill/>
              <a:ln w="12700">
                <a:solidFill>
                  <a:schemeClr val="tx1"/>
                </a:solidFill>
                <a:round/>
                <a:headEnd type="triangle" w="lg" len="lg"/>
                <a:tailEnd type="triangle" w="lg" len="lg"/>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sp>
            <p:nvSpPr>
              <p:cNvPr id="24" name="Line 11"/>
              <p:cNvSpPr>
                <a:spLocks noChangeShapeType="1"/>
              </p:cNvSpPr>
              <p:nvPr/>
            </p:nvSpPr>
            <p:spPr bwMode="auto">
              <a:xfrm>
                <a:off x="5405853" y="2740000"/>
                <a:ext cx="1092200" cy="1573212"/>
              </a:xfrm>
              <a:prstGeom prst="line">
                <a:avLst/>
              </a:prstGeom>
              <a:noFill/>
              <a:ln w="12700">
                <a:solidFill>
                  <a:schemeClr val="tx1"/>
                </a:solidFill>
                <a:round/>
                <a:headEnd type="triangle" w="lg" len="lg"/>
                <a:tailEnd type="triangle" w="lg" len="lg"/>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sp>
            <p:nvSpPr>
              <p:cNvPr id="25" name="Oval 12"/>
              <p:cNvSpPr>
                <a:spLocks noChangeArrowheads="1"/>
              </p:cNvSpPr>
              <p:nvPr/>
            </p:nvSpPr>
            <p:spPr bwMode="blackWhite">
              <a:xfrm>
                <a:off x="4239040" y="3365475"/>
                <a:ext cx="1262063" cy="1258887"/>
              </a:xfrm>
              <a:prstGeom prst="ellipse">
                <a:avLst/>
              </a:prstGeom>
              <a:solidFill>
                <a:schemeClr val="accent2"/>
              </a:solidFill>
              <a:ln w="12700">
                <a:noFill/>
                <a:round/>
                <a:headEnd/>
                <a:tailEnd/>
              </a:ln>
              <a:effectLst/>
            </p:spPr>
            <p:txBody>
              <a:bodyPr wrap="none" lIns="0" tIns="0" rIns="0" bIns="0" anchor="ctr"/>
              <a:lstStyle/>
              <a:p>
                <a:pPr algn="ctr" defTabSz="820738" eaLnBrk="0" fontAlgn="base" hangingPunct="0">
                  <a:lnSpc>
                    <a:spcPct val="95000"/>
                  </a:lnSpc>
                  <a:spcBef>
                    <a:spcPct val="0"/>
                  </a:spcBef>
                  <a:spcAft>
                    <a:spcPct val="37000"/>
                  </a:spcAft>
                </a:pPr>
                <a:r>
                  <a:rPr lang="en-US" sz="1200" b="1" dirty="0">
                    <a:solidFill>
                      <a:srgbClr val="FFFFFF"/>
                    </a:solidFill>
                    <a:ea typeface="ＭＳ Ｐゴシック" pitchFamily="34" charset="-128"/>
                    <a:cs typeface="Calibri" pitchFamily="34" charset="0"/>
                  </a:rPr>
                  <a:t>Patients</a:t>
                </a:r>
              </a:p>
            </p:txBody>
          </p:sp>
          <p:sp>
            <p:nvSpPr>
              <p:cNvPr id="26" name="Oval 13"/>
              <p:cNvSpPr>
                <a:spLocks noChangeArrowheads="1"/>
              </p:cNvSpPr>
              <p:nvPr/>
            </p:nvSpPr>
            <p:spPr bwMode="blackWhite">
              <a:xfrm>
                <a:off x="6139278" y="4330675"/>
                <a:ext cx="1262062" cy="1257300"/>
              </a:xfrm>
              <a:prstGeom prst="ellipse">
                <a:avLst/>
              </a:prstGeom>
              <a:solidFill>
                <a:schemeClr val="accent2"/>
              </a:solidFill>
              <a:ln w="12700">
                <a:noFill/>
                <a:round/>
                <a:headEnd/>
                <a:tailEnd/>
              </a:ln>
              <a:effectLst/>
            </p:spPr>
            <p:txBody>
              <a:bodyPr wrap="none" lIns="0" tIns="0" rIns="0" bIns="0" anchor="ctr"/>
              <a:lstStyle/>
              <a:p>
                <a:pPr algn="ctr" defTabSz="820738" eaLnBrk="0" fontAlgn="base" hangingPunct="0">
                  <a:lnSpc>
                    <a:spcPct val="95000"/>
                  </a:lnSpc>
                  <a:spcBef>
                    <a:spcPct val="0"/>
                  </a:spcBef>
                  <a:spcAft>
                    <a:spcPct val="37000"/>
                  </a:spcAft>
                </a:pPr>
                <a:r>
                  <a:rPr lang="en-US" sz="1200" b="1" dirty="0" err="1">
                    <a:solidFill>
                      <a:srgbClr val="FFFFFF"/>
                    </a:solidFill>
                    <a:ea typeface="ＭＳ Ｐゴシック" pitchFamily="34" charset="-128"/>
                    <a:cs typeface="Calibri" pitchFamily="34" charset="0"/>
                  </a:rPr>
                  <a:t>Pharma</a:t>
                </a:r>
                <a:endParaRPr lang="en-US" sz="1200" b="1" dirty="0">
                  <a:solidFill>
                    <a:srgbClr val="FFFFFF"/>
                  </a:solidFill>
                  <a:ea typeface="ＭＳ Ｐゴシック" pitchFamily="34" charset="-128"/>
                  <a:cs typeface="Calibri" pitchFamily="34" charset="0"/>
                </a:endParaRPr>
              </a:p>
            </p:txBody>
          </p:sp>
          <p:sp>
            <p:nvSpPr>
              <p:cNvPr id="27" name="Line 15"/>
              <p:cNvSpPr>
                <a:spLocks noChangeShapeType="1"/>
              </p:cNvSpPr>
              <p:nvPr/>
            </p:nvSpPr>
            <p:spPr bwMode="auto">
              <a:xfrm flipH="1">
                <a:off x="3627853" y="4976787"/>
                <a:ext cx="2457450" cy="0"/>
              </a:xfrm>
              <a:prstGeom prst="line">
                <a:avLst/>
              </a:prstGeom>
              <a:noFill/>
              <a:ln w="12700">
                <a:solidFill>
                  <a:schemeClr val="tx1"/>
                </a:solidFill>
                <a:round/>
                <a:headEnd type="triangle" w="lg" len="lg"/>
                <a:tailEnd type="triangle" w="lg" len="lg"/>
              </a:ln>
              <a:effectLst/>
            </p:spPr>
            <p:txBody>
              <a:bodyPr wrap="none" lIns="0" tIns="0" rIns="0" bIns="0" anchor="ctr"/>
              <a:lstStyle/>
              <a:p>
                <a:pPr algn="ctr" fontAlgn="base">
                  <a:spcBef>
                    <a:spcPct val="0"/>
                  </a:spcBef>
                  <a:spcAft>
                    <a:spcPct val="0"/>
                  </a:spcAft>
                </a:pPr>
                <a:endParaRPr lang="en-US" sz="1200">
                  <a:solidFill>
                    <a:srgbClr val="000000"/>
                  </a:solidFill>
                  <a:cs typeface="Calibri" pitchFamily="34" charset="0"/>
                </a:endParaRPr>
              </a:p>
            </p:txBody>
          </p:sp>
        </p:grpSp>
        <p:sp>
          <p:nvSpPr>
            <p:cNvPr id="16" name="Donut 15"/>
            <p:cNvSpPr/>
            <p:nvPr/>
          </p:nvSpPr>
          <p:spPr>
            <a:xfrm>
              <a:off x="5086362" y="1454054"/>
              <a:ext cx="4572000" cy="4572000"/>
            </a:xfrm>
            <a:prstGeom prst="donut">
              <a:avLst>
                <a:gd name="adj" fmla="val 10197"/>
              </a:avLst>
            </a:prstGeom>
            <a:solidFill>
              <a:schemeClr val="tx2"/>
            </a:solid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sz="1400" dirty="0">
                <a:solidFill>
                  <a:srgbClr val="000000">
                    <a:lumMod val="75000"/>
                    <a:lumOff val="25000"/>
                  </a:srgbClr>
                </a:solidFill>
                <a:cs typeface="Calibri" pitchFamily="34" charset="0"/>
              </a:endParaRPr>
            </a:p>
          </p:txBody>
        </p:sp>
        <p:sp>
          <p:nvSpPr>
            <p:cNvPr id="17" name="Freeform 4"/>
            <p:cNvSpPr>
              <a:spLocks/>
            </p:cNvSpPr>
            <p:nvPr/>
          </p:nvSpPr>
          <p:spPr bwMode="gray">
            <a:xfrm>
              <a:off x="7367805" y="1368453"/>
              <a:ext cx="793750" cy="640080"/>
            </a:xfrm>
            <a:custGeom>
              <a:avLst/>
              <a:gdLst/>
              <a:ahLst/>
              <a:cxnLst>
                <a:cxn ang="0">
                  <a:pos x="0" y="768"/>
                </a:cxn>
                <a:cxn ang="0">
                  <a:pos x="0" y="864"/>
                </a:cxn>
                <a:cxn ang="0">
                  <a:pos x="192" y="432"/>
                </a:cxn>
                <a:cxn ang="0">
                  <a:pos x="0" y="0"/>
                </a:cxn>
                <a:cxn ang="0">
                  <a:pos x="0" y="108"/>
                </a:cxn>
              </a:cxnLst>
              <a:rect l="0" t="0" r="r" b="b"/>
              <a:pathLst>
                <a:path w="192" h="864">
                  <a:moveTo>
                    <a:pt x="0" y="768"/>
                  </a:moveTo>
                  <a:lnTo>
                    <a:pt x="0" y="864"/>
                  </a:lnTo>
                  <a:lnTo>
                    <a:pt x="192" y="432"/>
                  </a:lnTo>
                  <a:lnTo>
                    <a:pt x="0" y="0"/>
                  </a:lnTo>
                  <a:lnTo>
                    <a:pt x="0" y="108"/>
                  </a:lnTo>
                </a:path>
              </a:pathLst>
            </a:custGeom>
            <a:solidFill>
              <a:schemeClr val="tx2"/>
            </a:solidFill>
            <a:ln w="28575" cap="rnd" cmpd="sng">
              <a:solidFill>
                <a:schemeClr val="bg2"/>
              </a:solidFill>
              <a:prstDash val="solid"/>
              <a:round/>
              <a:headEnd type="none" w="sm" len="sm"/>
              <a:tailEnd type="none" w="sm" len="sm"/>
            </a:ln>
            <a:effectLst/>
          </p:spPr>
          <p:txBody>
            <a:bodyPr/>
            <a:lstStyle/>
            <a:p>
              <a:pPr fontAlgn="base">
                <a:spcBef>
                  <a:spcPct val="0"/>
                </a:spcBef>
                <a:spcAft>
                  <a:spcPct val="0"/>
                </a:spcAft>
              </a:pPr>
              <a:endParaRPr lang="en-US">
                <a:solidFill>
                  <a:srgbClr val="000000"/>
                </a:solidFill>
                <a:cs typeface="Arial" charset="0"/>
              </a:endParaRPr>
            </a:p>
          </p:txBody>
        </p:sp>
      </p:grpSp>
      <p:cxnSp>
        <p:nvCxnSpPr>
          <p:cNvPr id="7" name="Straight Arrow Connector 6"/>
          <p:cNvCxnSpPr>
            <a:stCxn id="21" idx="6"/>
          </p:cNvCxnSpPr>
          <p:nvPr/>
        </p:nvCxnSpPr>
        <p:spPr>
          <a:xfrm flipV="1">
            <a:off x="6950791" y="2606359"/>
            <a:ext cx="3181750" cy="228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bwMode="auto">
          <a:xfrm>
            <a:off x="9054627" y="2637805"/>
            <a:ext cx="2572564" cy="646331"/>
          </a:xfrm>
          <a:prstGeom prst="rect">
            <a:avLst/>
          </a:prstGeom>
          <a:noFill/>
          <a:ln w="9525">
            <a:noFill/>
            <a:miter lim="800000"/>
            <a:headEnd/>
            <a:tailEnd/>
          </a:ln>
        </p:spPr>
        <p:txBody>
          <a:bodyPr wrap="none" rtlCol="0">
            <a:spAutoFit/>
          </a:bodyPr>
          <a:lstStyle/>
          <a:p>
            <a:pPr marL="171450" indent="-171450">
              <a:buFont typeface="Arial" panose="020B0604020202020204" pitchFamily="34" charset="0"/>
              <a:buChar char="•"/>
            </a:pPr>
            <a:r>
              <a:rPr lang="en-US" sz="1200" dirty="0" smtClean="0">
                <a:solidFill>
                  <a:prstClr val="black">
                    <a:lumMod val="85000"/>
                    <a:lumOff val="15000"/>
                  </a:prstClr>
                </a:solidFill>
                <a:cs typeface="Calibri" pitchFamily="34" charset="0"/>
              </a:rPr>
              <a:t>Outstanding patient balances down</a:t>
            </a:r>
          </a:p>
          <a:p>
            <a:pPr marL="171450" indent="-171450">
              <a:buFont typeface="Arial" panose="020B0604020202020204" pitchFamily="34" charset="0"/>
              <a:buChar char="•"/>
            </a:pPr>
            <a:r>
              <a:rPr lang="en-US" sz="1200" dirty="0" smtClean="0">
                <a:solidFill>
                  <a:prstClr val="black">
                    <a:lumMod val="85000"/>
                    <a:lumOff val="15000"/>
                  </a:prstClr>
                </a:solidFill>
                <a:cs typeface="Calibri" pitchFamily="34" charset="0"/>
              </a:rPr>
              <a:t>Database of patients open to</a:t>
            </a:r>
          </a:p>
          <a:p>
            <a:r>
              <a:rPr lang="en-US" sz="1200" dirty="0">
                <a:solidFill>
                  <a:prstClr val="black">
                    <a:lumMod val="85000"/>
                    <a:lumOff val="15000"/>
                  </a:prstClr>
                </a:solidFill>
                <a:cs typeface="Calibri" pitchFamily="34" charset="0"/>
              </a:rPr>
              <a:t>c</a:t>
            </a:r>
            <a:r>
              <a:rPr lang="en-US" sz="1200" dirty="0" smtClean="0">
                <a:solidFill>
                  <a:prstClr val="black">
                    <a:lumMod val="85000"/>
                    <a:lumOff val="15000"/>
                  </a:prstClr>
                </a:solidFill>
                <a:cs typeface="Calibri" pitchFamily="34" charset="0"/>
              </a:rPr>
              <a:t>linical trials</a:t>
            </a:r>
            <a:endParaRPr lang="en-US" sz="1200" dirty="0">
              <a:solidFill>
                <a:prstClr val="black">
                  <a:lumMod val="85000"/>
                  <a:lumOff val="15000"/>
                </a:prstClr>
              </a:solidFill>
              <a:cs typeface="Calibri" pitchFamily="34" charset="0"/>
            </a:endParaRPr>
          </a:p>
        </p:txBody>
      </p:sp>
      <p:sp>
        <p:nvSpPr>
          <p:cNvPr id="9" name="TextBox 8"/>
          <p:cNvSpPr txBox="1"/>
          <p:nvPr/>
        </p:nvSpPr>
        <p:spPr bwMode="auto">
          <a:xfrm>
            <a:off x="9155135" y="4452012"/>
            <a:ext cx="2809102" cy="646331"/>
          </a:xfrm>
          <a:prstGeom prst="rect">
            <a:avLst/>
          </a:prstGeom>
          <a:noFill/>
          <a:ln w="9525">
            <a:noFill/>
            <a:miter lim="800000"/>
            <a:headEnd/>
            <a:tailEnd/>
          </a:ln>
        </p:spPr>
        <p:txBody>
          <a:bodyPr wrap="none" rtlCol="0">
            <a:spAutoFit/>
          </a:bodyPr>
          <a:lstStyle/>
          <a:p>
            <a:pPr marL="171450" indent="-171450">
              <a:buFont typeface="Arial" panose="020B0604020202020204" pitchFamily="34" charset="0"/>
              <a:buChar char="•"/>
            </a:pPr>
            <a:r>
              <a:rPr lang="en-US" sz="1200" dirty="0" smtClean="0">
                <a:solidFill>
                  <a:prstClr val="black">
                    <a:lumMod val="85000"/>
                    <a:lumOff val="15000"/>
                  </a:prstClr>
                </a:solidFill>
                <a:cs typeface="Calibri" pitchFamily="34" charset="0"/>
              </a:rPr>
              <a:t>Message Board of Needed Medications</a:t>
            </a:r>
          </a:p>
          <a:p>
            <a:pPr marL="171450" indent="-171450">
              <a:buFont typeface="Arial" panose="020B0604020202020204" pitchFamily="34" charset="0"/>
              <a:buChar char="•"/>
            </a:pPr>
            <a:r>
              <a:rPr lang="en-US" sz="1200" dirty="0" smtClean="0">
                <a:solidFill>
                  <a:prstClr val="black">
                    <a:lumMod val="85000"/>
                    <a:lumOff val="15000"/>
                  </a:prstClr>
                </a:solidFill>
                <a:cs typeface="Calibri" pitchFamily="34" charset="0"/>
              </a:rPr>
              <a:t>Comparative visibility of </a:t>
            </a:r>
          </a:p>
          <a:p>
            <a:r>
              <a:rPr lang="en-US" sz="1200" dirty="0" smtClean="0">
                <a:solidFill>
                  <a:prstClr val="black">
                    <a:lumMod val="85000"/>
                    <a:lumOff val="15000"/>
                  </a:prstClr>
                </a:solidFill>
                <a:cs typeface="Calibri" pitchFamily="34" charset="0"/>
              </a:rPr>
              <a:t>social responsibility </a:t>
            </a:r>
          </a:p>
        </p:txBody>
      </p:sp>
      <p:cxnSp>
        <p:nvCxnSpPr>
          <p:cNvPr id="10" name="Straight Arrow Connector 9"/>
          <p:cNvCxnSpPr/>
          <p:nvPr/>
        </p:nvCxnSpPr>
        <p:spPr>
          <a:xfrm flipV="1">
            <a:off x="8035074" y="4267053"/>
            <a:ext cx="3185980" cy="258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22" idx="2"/>
          </p:cNvCxnSpPr>
          <p:nvPr/>
        </p:nvCxnSpPr>
        <p:spPr>
          <a:xfrm flipH="1">
            <a:off x="2902471" y="4721579"/>
            <a:ext cx="1690999" cy="122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bwMode="auto">
          <a:xfrm>
            <a:off x="906064" y="4746891"/>
            <a:ext cx="2964145" cy="461665"/>
          </a:xfrm>
          <a:prstGeom prst="rect">
            <a:avLst/>
          </a:prstGeom>
          <a:noFill/>
          <a:ln w="9525">
            <a:noFill/>
            <a:miter lim="800000"/>
            <a:headEnd/>
            <a:tailEnd/>
          </a:ln>
        </p:spPr>
        <p:txBody>
          <a:bodyPr wrap="none" rtlCol="0">
            <a:spAutoFit/>
          </a:bodyPr>
          <a:lstStyle/>
          <a:p>
            <a:pPr marL="171450" indent="-171450">
              <a:buFont typeface="Arial" panose="020B0604020202020204" pitchFamily="34" charset="0"/>
              <a:buChar char="•"/>
            </a:pPr>
            <a:r>
              <a:rPr lang="en-US" sz="1200" dirty="0" smtClean="0">
                <a:solidFill>
                  <a:prstClr val="black">
                    <a:lumMod val="85000"/>
                    <a:lumOff val="15000"/>
                  </a:prstClr>
                </a:solidFill>
                <a:cs typeface="Calibri" pitchFamily="34" charset="0"/>
              </a:rPr>
              <a:t>Choice over donation criteria</a:t>
            </a:r>
          </a:p>
          <a:p>
            <a:pPr marL="171450" indent="-171450">
              <a:buFont typeface="Arial" panose="020B0604020202020204" pitchFamily="34" charset="0"/>
              <a:buChar char="•"/>
            </a:pPr>
            <a:r>
              <a:rPr lang="en-US" sz="1200" dirty="0" smtClean="0">
                <a:solidFill>
                  <a:prstClr val="black">
                    <a:lumMod val="85000"/>
                    <a:lumOff val="15000"/>
                  </a:prstClr>
                </a:solidFill>
                <a:cs typeface="Calibri" pitchFamily="34" charset="0"/>
              </a:rPr>
              <a:t>Transparency over where the money goes</a:t>
            </a:r>
          </a:p>
        </p:txBody>
      </p:sp>
      <p:pic>
        <p:nvPicPr>
          <p:cNvPr id="29" name="Picture 28"/>
          <p:cNvPicPr>
            <a:picLocks noChangeAspect="1"/>
          </p:cNvPicPr>
          <p:nvPr/>
        </p:nvPicPr>
        <p:blipFill>
          <a:blip r:embed="rId2"/>
          <a:stretch>
            <a:fillRect/>
          </a:stretch>
        </p:blipFill>
        <p:spPr>
          <a:xfrm>
            <a:off x="9145866" y="5483319"/>
            <a:ext cx="2286000" cy="1013578"/>
          </a:xfrm>
          <a:prstGeom prst="rect">
            <a:avLst/>
          </a:prstGeom>
        </p:spPr>
      </p:pic>
      <p:sp>
        <p:nvSpPr>
          <p:cNvPr id="30" name="Rounded Rectangle 29"/>
          <p:cNvSpPr/>
          <p:nvPr/>
        </p:nvSpPr>
        <p:spPr>
          <a:xfrm>
            <a:off x="149291" y="298854"/>
            <a:ext cx="11746148" cy="63655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31" name="Straight Arrow Connector 30"/>
          <p:cNvCxnSpPr/>
          <p:nvPr/>
        </p:nvCxnSpPr>
        <p:spPr>
          <a:xfrm flipH="1" flipV="1">
            <a:off x="3862581" y="2728655"/>
            <a:ext cx="2298020" cy="12703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bwMode="auto">
          <a:xfrm>
            <a:off x="1009655" y="2481584"/>
            <a:ext cx="2984471" cy="646331"/>
          </a:xfrm>
          <a:prstGeom prst="rect">
            <a:avLst/>
          </a:prstGeom>
          <a:noFill/>
          <a:ln w="9525">
            <a:noFill/>
            <a:miter lim="800000"/>
            <a:headEnd/>
            <a:tailEnd/>
          </a:ln>
        </p:spPr>
        <p:txBody>
          <a:bodyPr wrap="none" rtlCol="0">
            <a:spAutoFit/>
          </a:bodyPr>
          <a:lstStyle/>
          <a:p>
            <a:pPr marL="171450" indent="-171450">
              <a:buFont typeface="Arial" panose="020B0604020202020204" pitchFamily="34" charset="0"/>
              <a:buChar char="•"/>
            </a:pPr>
            <a:r>
              <a:rPr lang="en-US" sz="1200" dirty="0" smtClean="0">
                <a:solidFill>
                  <a:prstClr val="black">
                    <a:lumMod val="85000"/>
                    <a:lumOff val="15000"/>
                  </a:prstClr>
                </a:solidFill>
                <a:cs typeface="Calibri" pitchFamily="34" charset="0"/>
              </a:rPr>
              <a:t>No more financial worries of medical debt</a:t>
            </a:r>
          </a:p>
          <a:p>
            <a:pPr marL="171450" indent="-171450">
              <a:buFont typeface="Arial" panose="020B0604020202020204" pitchFamily="34" charset="0"/>
              <a:buChar char="•"/>
            </a:pPr>
            <a:r>
              <a:rPr lang="en-US" sz="1200" dirty="0" smtClean="0">
                <a:solidFill>
                  <a:prstClr val="black">
                    <a:lumMod val="85000"/>
                    <a:lumOff val="15000"/>
                  </a:prstClr>
                </a:solidFill>
                <a:cs typeface="Calibri" pitchFamily="34" charset="0"/>
              </a:rPr>
              <a:t>No more running after free medications</a:t>
            </a:r>
          </a:p>
          <a:p>
            <a:pPr marL="171450" indent="-171450">
              <a:buFont typeface="Arial" panose="020B0604020202020204" pitchFamily="34" charset="0"/>
              <a:buChar char="•"/>
            </a:pPr>
            <a:r>
              <a:rPr lang="en-US" sz="1200" dirty="0" smtClean="0">
                <a:solidFill>
                  <a:prstClr val="black">
                    <a:lumMod val="85000"/>
                    <a:lumOff val="15000"/>
                  </a:prstClr>
                </a:solidFill>
                <a:cs typeface="Calibri" pitchFamily="34" charset="0"/>
              </a:rPr>
              <a:t>Just fight the cancer!</a:t>
            </a:r>
          </a:p>
        </p:txBody>
      </p:sp>
    </p:spTree>
    <p:extLst>
      <p:ext uri="{BB962C8B-B14F-4D97-AF65-F5344CB8AC3E}">
        <p14:creationId xmlns:p14="http://schemas.microsoft.com/office/powerpoint/2010/main" val="170075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73051"/>
          </a:xfrm>
        </p:spPr>
        <p:txBody>
          <a:bodyPr>
            <a:normAutofit fontScale="90000"/>
          </a:bodyPr>
          <a:lstStyle/>
          <a:p>
            <a:pPr algn="ctr"/>
            <a:r>
              <a:rPr lang="en-US" sz="3200" i="1" dirty="0" smtClean="0">
                <a:solidFill>
                  <a:schemeClr val="accent5">
                    <a:lumMod val="50000"/>
                  </a:schemeClr>
                </a:solidFill>
              </a:rPr>
              <a:t>VAKKAS</a:t>
            </a:r>
            <a:r>
              <a:rPr lang="en-US" sz="3200" i="1" dirty="0" smtClean="0"/>
              <a:t/>
            </a:r>
            <a:br>
              <a:rPr lang="en-US" sz="3200" i="1" dirty="0" smtClean="0"/>
            </a:br>
            <a:r>
              <a:rPr lang="en-US" sz="3200" i="1" dirty="0" smtClean="0">
                <a:solidFill>
                  <a:schemeClr val="accent1">
                    <a:lumMod val="75000"/>
                  </a:schemeClr>
                </a:solidFill>
              </a:rPr>
              <a:t>Charity Platform for Clinical Cancer Care</a:t>
            </a:r>
            <a:br>
              <a:rPr lang="en-US" sz="3200" i="1" dirty="0" smtClean="0">
                <a:solidFill>
                  <a:schemeClr val="accent1">
                    <a:lumMod val="75000"/>
                  </a:schemeClr>
                </a:solidFill>
              </a:rPr>
            </a:br>
            <a:r>
              <a:rPr lang="en-US" sz="1200" i="1" dirty="0">
                <a:solidFill>
                  <a:srgbClr val="5B9BD5">
                    <a:lumMod val="75000"/>
                  </a:srgbClr>
                </a:solidFill>
              </a:rPr>
              <a:t>and for Other Catastrophic Illnesses</a:t>
            </a:r>
            <a:endParaRPr lang="en-US" sz="3200" i="1" dirty="0">
              <a:solidFill>
                <a:schemeClr val="accent1">
                  <a:lumMod val="75000"/>
                </a:schemeClr>
              </a:solidFill>
            </a:endParaRPr>
          </a:p>
        </p:txBody>
      </p:sp>
      <p:sp>
        <p:nvSpPr>
          <p:cNvPr id="3" name="Content Placeholder 2"/>
          <p:cNvSpPr>
            <a:spLocks noGrp="1"/>
          </p:cNvSpPr>
          <p:nvPr>
            <p:ph idx="1"/>
          </p:nvPr>
        </p:nvSpPr>
        <p:spPr>
          <a:xfrm>
            <a:off x="838200" y="1404447"/>
            <a:ext cx="10515600" cy="4351338"/>
          </a:xfrm>
        </p:spPr>
        <p:txBody>
          <a:bodyPr/>
          <a:lstStyle/>
          <a:p>
            <a:r>
              <a:rPr lang="en-US" sz="2400" dirty="0"/>
              <a:t>VAKKAS believes that </a:t>
            </a:r>
            <a:r>
              <a:rPr lang="en-US" sz="2400" dirty="0" smtClean="0"/>
              <a:t>patients with cancer and other catastrophic illnesses should </a:t>
            </a:r>
            <a:r>
              <a:rPr lang="en-US" sz="2400" dirty="0"/>
              <a:t>only worry about their treatment, and not </a:t>
            </a:r>
            <a:r>
              <a:rPr lang="en-US" sz="2400" dirty="0" smtClean="0"/>
              <a:t>finances</a:t>
            </a:r>
            <a:r>
              <a:rPr lang="en-US" sz="2400" dirty="0"/>
              <a:t>. </a:t>
            </a:r>
            <a:endParaRPr lang="en-US" sz="2400" dirty="0" smtClean="0"/>
          </a:p>
          <a:p>
            <a:pPr marL="0" indent="0">
              <a:buNone/>
            </a:pPr>
            <a:endParaRPr lang="en-US" sz="1000" dirty="0" smtClean="0"/>
          </a:p>
          <a:p>
            <a:r>
              <a:rPr lang="en-US" sz="2400" dirty="0" smtClean="0"/>
              <a:t>In </a:t>
            </a:r>
            <a:r>
              <a:rPr lang="en-US" sz="2400" dirty="0"/>
              <a:t>a system where </a:t>
            </a:r>
            <a:r>
              <a:rPr lang="en-US" sz="2400" b="1" dirty="0"/>
              <a:t>three out of </a:t>
            </a:r>
            <a:r>
              <a:rPr lang="en-US" sz="2400" b="1" dirty="0" smtClean="0"/>
              <a:t>five*</a:t>
            </a:r>
            <a:r>
              <a:rPr lang="en-US" sz="2400" dirty="0" smtClean="0"/>
              <a:t> </a:t>
            </a:r>
            <a:r>
              <a:rPr lang="en-US" sz="2400" dirty="0"/>
              <a:t>bankruptcies are filed due to medical bills, and the total of </a:t>
            </a:r>
            <a:r>
              <a:rPr lang="en-US" sz="2400" dirty="0" smtClean="0"/>
              <a:t>uninsured </a:t>
            </a:r>
            <a:r>
              <a:rPr lang="en-US" sz="2400" dirty="0"/>
              <a:t>and under-insured patients </a:t>
            </a:r>
            <a:r>
              <a:rPr lang="en-US" sz="2400" dirty="0" smtClean="0"/>
              <a:t>is significant, </a:t>
            </a:r>
            <a:r>
              <a:rPr lang="en-US" sz="2400" dirty="0"/>
              <a:t>VAKKAS is committed to genuinely </a:t>
            </a:r>
            <a:r>
              <a:rPr lang="en-US" sz="2400" dirty="0" smtClean="0"/>
              <a:t>helping patients in need  </a:t>
            </a:r>
          </a:p>
          <a:p>
            <a:pPr marL="0" indent="0">
              <a:buNone/>
            </a:pPr>
            <a:endParaRPr lang="en-US" sz="1000" dirty="0" smtClean="0"/>
          </a:p>
          <a:p>
            <a:pPr marL="0" indent="0" algn="ctr">
              <a:buNone/>
            </a:pPr>
            <a:r>
              <a:rPr lang="en-US" sz="2400" dirty="0"/>
              <a:t>	</a:t>
            </a:r>
            <a:r>
              <a:rPr lang="en-US" sz="2400" dirty="0" smtClean="0"/>
              <a:t>by infusing </a:t>
            </a:r>
            <a:r>
              <a:rPr lang="en-US" sz="2400" dirty="0"/>
              <a:t>transparency and connectivity into </a:t>
            </a:r>
            <a:r>
              <a:rPr lang="en-US" sz="2400" dirty="0" smtClean="0"/>
              <a:t>charity donations </a:t>
            </a:r>
          </a:p>
          <a:p>
            <a:pPr marL="0" indent="0" algn="ctr">
              <a:buNone/>
            </a:pPr>
            <a:r>
              <a:rPr lang="en-US" sz="2400" dirty="0" smtClean="0"/>
              <a:t>&amp;</a:t>
            </a:r>
            <a:endParaRPr lang="en-US" sz="2400" dirty="0"/>
          </a:p>
          <a:p>
            <a:pPr marL="0" indent="0" algn="ctr">
              <a:buNone/>
            </a:pPr>
            <a:r>
              <a:rPr lang="en-US" sz="2400" dirty="0"/>
              <a:t>	</a:t>
            </a:r>
            <a:r>
              <a:rPr lang="en-US" sz="2400" dirty="0" smtClean="0"/>
              <a:t>by empowering smart and caring philanthropists</a:t>
            </a:r>
            <a:endParaRPr lang="en-US" sz="2400" dirty="0"/>
          </a:p>
          <a:p>
            <a:endParaRPr lang="en-US" dirty="0"/>
          </a:p>
        </p:txBody>
      </p:sp>
      <p:pic>
        <p:nvPicPr>
          <p:cNvPr id="4" name="Picture 3"/>
          <p:cNvPicPr>
            <a:picLocks noChangeAspect="1"/>
          </p:cNvPicPr>
          <p:nvPr/>
        </p:nvPicPr>
        <p:blipFill>
          <a:blip r:embed="rId2"/>
          <a:stretch>
            <a:fillRect/>
          </a:stretch>
        </p:blipFill>
        <p:spPr>
          <a:xfrm>
            <a:off x="9271685" y="5497179"/>
            <a:ext cx="2286000" cy="1013578"/>
          </a:xfrm>
          <a:prstGeom prst="rect">
            <a:avLst/>
          </a:prstGeom>
        </p:spPr>
      </p:pic>
      <p:sp>
        <p:nvSpPr>
          <p:cNvPr id="5" name="Rounded Rectangle 4"/>
          <p:cNvSpPr/>
          <p:nvPr/>
        </p:nvSpPr>
        <p:spPr>
          <a:xfrm>
            <a:off x="149291" y="298854"/>
            <a:ext cx="11746148" cy="63655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TextBox 5"/>
          <p:cNvSpPr txBox="1"/>
          <p:nvPr/>
        </p:nvSpPr>
        <p:spPr>
          <a:xfrm>
            <a:off x="838200" y="6210901"/>
            <a:ext cx="3607078" cy="553998"/>
          </a:xfrm>
          <a:prstGeom prst="rect">
            <a:avLst/>
          </a:prstGeom>
          <a:noFill/>
        </p:spPr>
        <p:txBody>
          <a:bodyPr wrap="none" rtlCol="0">
            <a:spAutoFit/>
          </a:bodyPr>
          <a:lstStyle/>
          <a:p>
            <a:r>
              <a:rPr lang="en-US" sz="1000" dirty="0" smtClean="0">
                <a:solidFill>
                  <a:prstClr val="black"/>
                </a:solidFill>
              </a:rPr>
              <a:t>Source: * </a:t>
            </a:r>
            <a:r>
              <a:rPr lang="en-US" sz="1000" u="sng" dirty="0">
                <a:solidFill>
                  <a:prstClr val="black"/>
                </a:solidFill>
                <a:hlinkClick r:id="rId3"/>
              </a:rPr>
              <a:t>http://</a:t>
            </a:r>
            <a:r>
              <a:rPr lang="en-US" sz="1000" u="sng" dirty="0" smtClean="0">
                <a:solidFill>
                  <a:prstClr val="black"/>
                </a:solidFill>
                <a:hlinkClick r:id="rId3"/>
              </a:rPr>
              <a:t>www.cnbc.com/id/100840148</a:t>
            </a:r>
            <a:endParaRPr lang="en-US" sz="1000" u="sng" dirty="0" smtClean="0">
              <a:solidFill>
                <a:prstClr val="black"/>
              </a:solidFill>
            </a:endParaRPr>
          </a:p>
          <a:p>
            <a:r>
              <a:rPr lang="en-US" sz="1000" dirty="0" smtClean="0">
                <a:solidFill>
                  <a:prstClr val="black"/>
                </a:solidFill>
              </a:rPr>
              <a:t>**</a:t>
            </a:r>
            <a:r>
              <a:rPr lang="en-US" sz="1000" dirty="0" smtClean="0">
                <a:solidFill>
                  <a:prstClr val="black"/>
                </a:solidFill>
                <a:hlinkClick r:id="rId4"/>
              </a:rPr>
              <a:t> http</a:t>
            </a:r>
            <a:r>
              <a:rPr lang="en-US" sz="1000" dirty="0">
                <a:solidFill>
                  <a:prstClr val="black"/>
                </a:solidFill>
                <a:hlinkClick r:id="rId4"/>
              </a:rPr>
              <a:t>://www.healthcareproblems.org/health-care-statistics.htm</a:t>
            </a:r>
            <a:endParaRPr lang="en-US" sz="1000" dirty="0">
              <a:solidFill>
                <a:prstClr val="black"/>
              </a:solidFill>
            </a:endParaRPr>
          </a:p>
          <a:p>
            <a:endParaRPr lang="en-US" sz="1000" dirty="0">
              <a:solidFill>
                <a:prstClr val="black"/>
              </a:solidFill>
            </a:endParaRPr>
          </a:p>
        </p:txBody>
      </p:sp>
    </p:spTree>
    <p:extLst>
      <p:ext uri="{BB962C8B-B14F-4D97-AF65-F5344CB8AC3E}">
        <p14:creationId xmlns:p14="http://schemas.microsoft.com/office/powerpoint/2010/main" val="19416589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854"/>
            <a:ext cx="10515600" cy="1325563"/>
          </a:xfrm>
        </p:spPr>
        <p:txBody>
          <a:bodyPr>
            <a:normAutofit/>
          </a:bodyPr>
          <a:lstStyle/>
          <a:p>
            <a:pPr algn="ctr"/>
            <a:r>
              <a:rPr lang="en-US" sz="3200" dirty="0" smtClean="0">
                <a:solidFill>
                  <a:schemeClr val="accent5">
                    <a:lumMod val="75000"/>
                  </a:schemeClr>
                </a:solidFill>
              </a:rPr>
              <a:t>Do you like what we do at VAKKAS?</a:t>
            </a:r>
            <a:endParaRPr lang="en-US" sz="3200" dirty="0">
              <a:solidFill>
                <a:schemeClr val="accent5">
                  <a:lumMod val="75000"/>
                </a:schemeClr>
              </a:solidFill>
            </a:endParaRPr>
          </a:p>
        </p:txBody>
      </p:sp>
      <p:sp>
        <p:nvSpPr>
          <p:cNvPr id="3" name="Content Placeholder 2"/>
          <p:cNvSpPr>
            <a:spLocks noGrp="1"/>
          </p:cNvSpPr>
          <p:nvPr>
            <p:ph idx="1"/>
          </p:nvPr>
        </p:nvSpPr>
        <p:spPr>
          <a:xfrm>
            <a:off x="586272" y="1129004"/>
            <a:ext cx="10767527" cy="5458408"/>
          </a:xfrm>
        </p:spPr>
        <p:txBody>
          <a:bodyPr/>
          <a:lstStyle/>
          <a:p>
            <a:pPr algn="ctr"/>
            <a:r>
              <a:rPr lang="en-US" sz="2200" dirty="0" smtClean="0"/>
              <a:t>Please consider making a tax-exempt donation to VAKKAS for helping us advance our mission faster.</a:t>
            </a:r>
          </a:p>
          <a:p>
            <a:endParaRPr lang="en-US" dirty="0"/>
          </a:p>
          <a:p>
            <a:pPr marL="0" indent="0">
              <a:buNone/>
            </a:pPr>
            <a:endParaRPr lang="en-US" dirty="0" smtClean="0"/>
          </a:p>
          <a:p>
            <a:endParaRPr lang="en-US" dirty="0"/>
          </a:p>
          <a:p>
            <a:pPr marL="0" indent="0">
              <a:buNone/>
            </a:pPr>
            <a:endParaRPr lang="en-US" sz="1000" dirty="0" smtClean="0"/>
          </a:p>
          <a:p>
            <a:pPr algn="ctr"/>
            <a:r>
              <a:rPr lang="en-US" sz="2200" dirty="0" smtClean="0"/>
              <a:t>We are as transparent in our organizational donations as we are with our donations in honor of patients. If you want to give to VAKKAS to support our organization, you can advise us on your donations.</a:t>
            </a:r>
          </a:p>
          <a:p>
            <a:pPr marL="0" indent="0">
              <a:buNone/>
            </a:pPr>
            <a:endParaRPr lang="en-US" dirty="0" smtClean="0"/>
          </a:p>
          <a:p>
            <a:endParaRPr lang="en-US" dirty="0"/>
          </a:p>
          <a:p>
            <a:endParaRPr lang="en-US" dirty="0" smtClean="0"/>
          </a:p>
          <a:p>
            <a:pPr marL="0" indent="0">
              <a:buNone/>
            </a:pPr>
            <a:endParaRPr lang="en-US" dirty="0"/>
          </a:p>
          <a:p>
            <a:endParaRPr lang="en-US" dirty="0" smtClean="0"/>
          </a:p>
          <a:p>
            <a:endParaRPr lang="en-US" dirty="0"/>
          </a:p>
          <a:p>
            <a:pPr marL="0" indent="0">
              <a:buNone/>
            </a:pPr>
            <a:endParaRPr lang="en-US" dirty="0"/>
          </a:p>
        </p:txBody>
      </p:sp>
      <p:pic>
        <p:nvPicPr>
          <p:cNvPr id="5" name="Picture 4"/>
          <p:cNvPicPr>
            <a:picLocks noChangeAspect="1"/>
          </p:cNvPicPr>
          <p:nvPr/>
        </p:nvPicPr>
        <p:blipFill>
          <a:blip r:embed="rId2"/>
          <a:stretch>
            <a:fillRect/>
          </a:stretch>
        </p:blipFill>
        <p:spPr>
          <a:xfrm>
            <a:off x="3640565" y="4719999"/>
            <a:ext cx="4658940" cy="1532878"/>
          </a:xfrm>
          <a:prstGeom prst="rect">
            <a:avLst/>
          </a:prstGeom>
        </p:spPr>
      </p:pic>
      <p:pic>
        <p:nvPicPr>
          <p:cNvPr id="4" name="Picture 3"/>
          <p:cNvPicPr>
            <a:picLocks noChangeAspect="1"/>
          </p:cNvPicPr>
          <p:nvPr/>
        </p:nvPicPr>
        <p:blipFill>
          <a:blip r:embed="rId3"/>
          <a:stretch>
            <a:fillRect/>
          </a:stretch>
        </p:blipFill>
        <p:spPr>
          <a:xfrm>
            <a:off x="3642264" y="1853461"/>
            <a:ext cx="4657241" cy="1600000"/>
          </a:xfrm>
          <a:prstGeom prst="rect">
            <a:avLst/>
          </a:prstGeom>
        </p:spPr>
      </p:pic>
      <p:sp>
        <p:nvSpPr>
          <p:cNvPr id="6" name="Rounded Rectangle 5"/>
          <p:cNvSpPr/>
          <p:nvPr/>
        </p:nvSpPr>
        <p:spPr>
          <a:xfrm>
            <a:off x="326571" y="382555"/>
            <a:ext cx="11364686" cy="61418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7" name="Picture 6"/>
          <p:cNvPicPr>
            <a:picLocks noChangeAspect="1"/>
          </p:cNvPicPr>
          <p:nvPr/>
        </p:nvPicPr>
        <p:blipFill>
          <a:blip r:embed="rId4"/>
          <a:stretch>
            <a:fillRect/>
          </a:stretch>
        </p:blipFill>
        <p:spPr>
          <a:xfrm>
            <a:off x="8956579" y="5580344"/>
            <a:ext cx="2174094" cy="944024"/>
          </a:xfrm>
          <a:prstGeom prst="rect">
            <a:avLst/>
          </a:prstGeom>
        </p:spPr>
      </p:pic>
    </p:spTree>
    <p:extLst>
      <p:ext uri="{BB962C8B-B14F-4D97-AF65-F5344CB8AC3E}">
        <p14:creationId xmlns:p14="http://schemas.microsoft.com/office/powerpoint/2010/main" val="3319384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6591</TotalTime>
  <Words>1178</Words>
  <Application>Microsoft Office PowerPoint</Application>
  <PresentationFormat>Widescreen</PresentationFormat>
  <Paragraphs>144</Paragraphs>
  <Slides>10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ＭＳ Ｐゴシック</vt:lpstr>
      <vt:lpstr>Arial</vt:lpstr>
      <vt:lpstr>Calibri</vt:lpstr>
      <vt:lpstr>Calibri Light</vt:lpstr>
      <vt:lpstr>Office Theme</vt:lpstr>
      <vt:lpstr>1_Office Theme</vt:lpstr>
      <vt:lpstr>VAKKAS  Charity Platform for Clinical Cancer Care and for Other Catastrophic Illnesses</vt:lpstr>
      <vt:lpstr>WHAT IS VAKKAS?</vt:lpstr>
      <vt:lpstr>BEFORE REGISTRATION-Am I eligible?</vt:lpstr>
      <vt:lpstr>REGISTRATION—What is required?</vt:lpstr>
      <vt:lpstr>REGISTRATION—How to do it? https://www.vakkas.org/account/register/patient</vt:lpstr>
      <vt:lpstr>Post-registration—Now what?</vt:lpstr>
      <vt:lpstr>VAKKAS—EVERYONE teams up to help the patient.</vt:lpstr>
      <vt:lpstr>VAKKAS Charity Platform for Clinical Cancer Care and for Other Catastrophic Illnesses</vt:lpstr>
      <vt:lpstr>Do you like what we do at VAKKAS?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VAKKAS  Charity Platform for Clinical Cancer Care</dc:title>
  <dc:creator>Sebastien</dc:creator>
  <cp:lastModifiedBy>Sebastien</cp:lastModifiedBy>
  <cp:revision>81</cp:revision>
  <dcterms:created xsi:type="dcterms:W3CDTF">2013-11-26T14:53:24Z</dcterms:created>
  <dcterms:modified xsi:type="dcterms:W3CDTF">2015-04-27T17:47:59Z</dcterms:modified>
</cp:coreProperties>
</file>