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60"/>
  </p:normalViewPr>
  <p:slideViewPr>
    <p:cSldViewPr snapToGrid="0">
      <p:cViewPr varScale="1">
        <p:scale>
          <a:sx n="92" d="100"/>
          <a:sy n="92"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175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708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314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96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293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344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7104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479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028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051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260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8060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iscrp.org/professional/facts_pat.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nbc.com/id/100840148"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healthcareproblems.org/health-care-statistics.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www.facebook.com/vakkascharity" TargetMode="External"/><Relationship Id="rId7" Type="http://schemas.openxmlformats.org/officeDocument/2006/relationships/image" Target="../media/image1.png"/><Relationship Id="rId2" Type="http://schemas.openxmlformats.org/officeDocument/2006/relationships/hyperlink" Target="http://www.vakkas.org/"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hyperlink" Target="mailto:information@vakka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accent5">
                    <a:lumMod val="50000"/>
                  </a:schemeClr>
                </a:solidFill>
              </a:rPr>
              <a:t>VAKKAS</a:t>
            </a:r>
            <a:r>
              <a:rPr lang="en-US" dirty="0" smtClean="0"/>
              <a:t> </a:t>
            </a:r>
            <a:br>
              <a:rPr lang="en-US" dirty="0" smtClean="0"/>
            </a:br>
            <a:r>
              <a:rPr lang="en-US" sz="4400" i="1" dirty="0" smtClean="0">
                <a:solidFill>
                  <a:schemeClr val="accent1">
                    <a:lumMod val="75000"/>
                  </a:schemeClr>
                </a:solidFill>
              </a:rPr>
              <a:t>Charity Platform for Clinical Cancer Care</a:t>
            </a:r>
            <a:br>
              <a:rPr lang="en-US" sz="4400" i="1" dirty="0" smtClean="0">
                <a:solidFill>
                  <a:schemeClr val="accent1">
                    <a:lumMod val="75000"/>
                  </a:schemeClr>
                </a:solidFill>
              </a:rPr>
            </a:br>
            <a:r>
              <a:rPr lang="en-US" sz="1200" i="1" dirty="0">
                <a:solidFill>
                  <a:srgbClr val="5B9BD5">
                    <a:lumMod val="75000"/>
                  </a:srgbClr>
                </a:solidFill>
              </a:rPr>
              <a:t>and for Other Catastrophic Illnesses</a:t>
            </a:r>
            <a:endParaRPr lang="en-US" sz="4400" i="1" dirty="0">
              <a:solidFill>
                <a:schemeClr val="accent1">
                  <a:lumMod val="75000"/>
                </a:schemeClr>
              </a:solidFill>
            </a:endParaRPr>
          </a:p>
        </p:txBody>
      </p:sp>
      <p:sp>
        <p:nvSpPr>
          <p:cNvPr id="3" name="Subtitle 2"/>
          <p:cNvSpPr>
            <a:spLocks noGrp="1"/>
          </p:cNvSpPr>
          <p:nvPr>
            <p:ph type="subTitle" idx="1"/>
          </p:nvPr>
        </p:nvSpPr>
        <p:spPr/>
        <p:txBody>
          <a:bodyPr/>
          <a:lstStyle/>
          <a:p>
            <a:r>
              <a:rPr lang="en-US" dirty="0" smtClean="0"/>
              <a:t>HOSPITAL HANDBOOK</a:t>
            </a:r>
            <a:endParaRPr lang="en-US" dirty="0"/>
          </a:p>
        </p:txBody>
      </p:sp>
      <p:pic>
        <p:nvPicPr>
          <p:cNvPr id="4" name="Picture 3"/>
          <p:cNvPicPr>
            <a:picLocks noChangeAspect="1"/>
          </p:cNvPicPr>
          <p:nvPr/>
        </p:nvPicPr>
        <p:blipFill>
          <a:blip r:embed="rId2"/>
          <a:stretch>
            <a:fillRect/>
          </a:stretch>
        </p:blipFill>
        <p:spPr>
          <a:xfrm>
            <a:off x="4953000" y="4105469"/>
            <a:ext cx="2286000" cy="1013578"/>
          </a:xfrm>
          <a:prstGeom prst="rect">
            <a:avLst/>
          </a:prstGeom>
        </p:spPr>
      </p:pic>
      <p:sp>
        <p:nvSpPr>
          <p:cNvPr id="5" name="Rounded Rectangle 4"/>
          <p:cNvSpPr/>
          <p:nvPr/>
        </p:nvSpPr>
        <p:spPr>
          <a:xfrm>
            <a:off x="326571" y="382555"/>
            <a:ext cx="11364686" cy="5896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2721727" y="5761231"/>
            <a:ext cx="7546618" cy="276999"/>
          </a:xfrm>
          <a:prstGeom prst="rect">
            <a:avLst/>
          </a:prstGeom>
          <a:noFill/>
        </p:spPr>
        <p:txBody>
          <a:bodyPr wrap="none" rtlCol="0">
            <a:spAutoFit/>
          </a:bodyPr>
          <a:lstStyle/>
          <a:p>
            <a:r>
              <a:rPr lang="en-US" sz="1200" dirty="0" err="1">
                <a:solidFill>
                  <a:prstClr val="black"/>
                </a:solidFill>
              </a:rPr>
              <a:t>Vakkas</a:t>
            </a:r>
            <a:r>
              <a:rPr lang="en-US" sz="1200" dirty="0">
                <a:solidFill>
                  <a:prstClr val="black"/>
                </a:solidFill>
              </a:rPr>
              <a:t> is a NJ Non-profit Corporation with EIN46-3845991 and a tax-exempt 501(c)(3) granted by the IRS # -------- </a:t>
            </a:r>
            <a:endParaRPr lang="en-US" sz="1200" dirty="0">
              <a:solidFill>
                <a:prstClr val="black"/>
              </a:solidFill>
            </a:endParaRPr>
          </a:p>
        </p:txBody>
      </p:sp>
    </p:spTree>
    <p:extLst>
      <p:ext uri="{BB962C8B-B14F-4D97-AF65-F5344CB8AC3E}">
        <p14:creationId xmlns:p14="http://schemas.microsoft.com/office/powerpoint/2010/main" val="3630229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44115" y="1360302"/>
            <a:ext cx="10515600" cy="4746661"/>
          </a:xfrm>
        </p:spPr>
        <p:txBody>
          <a:bodyPr>
            <a:normAutofit fontScale="92500" lnSpcReduction="20000"/>
          </a:bodyPr>
          <a:lstStyle/>
          <a:p>
            <a:pPr marL="0" indent="0" hangingPunct="0">
              <a:buNone/>
            </a:pPr>
            <a:r>
              <a:rPr lang="en-US" sz="2600" dirty="0"/>
              <a:t>VAKKAS is </a:t>
            </a:r>
            <a:r>
              <a:rPr lang="en-US" sz="2600" dirty="0" smtClean="0"/>
              <a:t>a tax-exempt 501(c)(3) and online </a:t>
            </a:r>
            <a:r>
              <a:rPr lang="en-US" sz="2600" dirty="0"/>
              <a:t>platform that </a:t>
            </a:r>
            <a:r>
              <a:rPr lang="en-US" sz="2600" dirty="0" smtClean="0"/>
              <a:t>connects </a:t>
            </a:r>
            <a:r>
              <a:rPr lang="en-US" sz="2600" dirty="0"/>
              <a:t>the following individuals/groups/entities:</a:t>
            </a:r>
          </a:p>
          <a:p>
            <a:pPr marL="0" indent="0" hangingPunct="0">
              <a:buNone/>
            </a:pPr>
            <a:endParaRPr lang="en-US" sz="1100" dirty="0"/>
          </a:p>
          <a:p>
            <a:pPr marL="0" indent="0" hangingPunct="0">
              <a:buNone/>
            </a:pPr>
            <a:r>
              <a:rPr lang="en-US" sz="2400" dirty="0"/>
              <a:t>--</a:t>
            </a:r>
            <a:r>
              <a:rPr lang="en-US" sz="2400" b="1" dirty="0">
                <a:solidFill>
                  <a:schemeClr val="accent1">
                    <a:lumMod val="50000"/>
                  </a:schemeClr>
                </a:solidFill>
              </a:rPr>
              <a:t>Cancer patients with </a:t>
            </a:r>
            <a:r>
              <a:rPr lang="en-US" sz="2400" b="1" dirty="0" smtClean="0">
                <a:solidFill>
                  <a:schemeClr val="accent1">
                    <a:lumMod val="50000"/>
                  </a:schemeClr>
                </a:solidFill>
              </a:rPr>
              <a:t>approved financial </a:t>
            </a:r>
            <a:r>
              <a:rPr lang="en-US" sz="2400" b="1" dirty="0">
                <a:solidFill>
                  <a:schemeClr val="accent1">
                    <a:lumMod val="50000"/>
                  </a:schemeClr>
                </a:solidFill>
              </a:rPr>
              <a:t>needs </a:t>
            </a:r>
            <a:r>
              <a:rPr lang="en-US" sz="2400" dirty="0"/>
              <a:t>who receive or </a:t>
            </a:r>
            <a:r>
              <a:rPr lang="en-US" sz="2400" dirty="0" smtClean="0"/>
              <a:t>have </a:t>
            </a:r>
            <a:r>
              <a:rPr lang="en-US" sz="2400" dirty="0"/>
              <a:t>received clinical </a:t>
            </a:r>
            <a:r>
              <a:rPr lang="en-US" sz="2400" dirty="0" smtClean="0"/>
              <a:t>treatment for cancer or other catastrophic illnesses </a:t>
            </a:r>
            <a:r>
              <a:rPr lang="en-US" sz="2400" dirty="0"/>
              <a:t>at </a:t>
            </a:r>
            <a:r>
              <a:rPr lang="en-US" sz="2400" dirty="0" smtClean="0"/>
              <a:t>federally recognized hospitals </a:t>
            </a:r>
            <a:r>
              <a:rPr lang="en-US" sz="2400" dirty="0"/>
              <a:t>in the United </a:t>
            </a:r>
            <a:r>
              <a:rPr lang="en-US" sz="2400" dirty="0" smtClean="0"/>
              <a:t>States.</a:t>
            </a:r>
            <a:endParaRPr lang="en-US" sz="2400" dirty="0"/>
          </a:p>
          <a:p>
            <a:pPr marL="0" indent="0" hangingPunct="0">
              <a:buNone/>
            </a:pPr>
            <a:r>
              <a:rPr lang="en-US" sz="2400" dirty="0" smtClean="0"/>
              <a:t>--</a:t>
            </a:r>
            <a:r>
              <a:rPr lang="en-US" sz="2400" b="1" dirty="0" smtClean="0">
                <a:solidFill>
                  <a:schemeClr val="accent1">
                    <a:lumMod val="50000"/>
                  </a:schemeClr>
                </a:solidFill>
              </a:rPr>
              <a:t>Contributors</a:t>
            </a:r>
            <a:r>
              <a:rPr lang="en-US" sz="2400" b="1" dirty="0" smtClean="0"/>
              <a:t> </a:t>
            </a:r>
            <a:r>
              <a:rPr lang="en-US" sz="2400" dirty="0" smtClean="0"/>
              <a:t>who make tax-deductible donations to VAKKAS in honor of patients and/or disease-related causes toward the payment of patients’ hospital bills for their clinical cancer treatment or treatment for their catastrophic illness.</a:t>
            </a:r>
          </a:p>
          <a:p>
            <a:pPr marL="0" indent="0" hangingPunct="0">
              <a:buNone/>
            </a:pPr>
            <a:r>
              <a:rPr lang="en-US" sz="2400" dirty="0" smtClean="0"/>
              <a:t>--</a:t>
            </a:r>
            <a:r>
              <a:rPr lang="en-US" sz="2400" b="1" dirty="0" smtClean="0">
                <a:solidFill>
                  <a:schemeClr val="accent1">
                    <a:lumMod val="50000"/>
                  </a:schemeClr>
                </a:solidFill>
              </a:rPr>
              <a:t>Hospitals and Pharmaceutical </a:t>
            </a:r>
            <a:r>
              <a:rPr lang="en-US" sz="2400" b="1" dirty="0">
                <a:solidFill>
                  <a:schemeClr val="accent1">
                    <a:lumMod val="50000"/>
                  </a:schemeClr>
                </a:solidFill>
              </a:rPr>
              <a:t>companies </a:t>
            </a:r>
            <a:r>
              <a:rPr lang="en-US" sz="2400" dirty="0" smtClean="0"/>
              <a:t> can donate by sponsoring the clinical treatment of a patient, including through clinical trials and psycho-social treatment.</a:t>
            </a:r>
          </a:p>
          <a:p>
            <a:pPr marL="0" indent="0" hangingPunct="0">
              <a:buNone/>
            </a:pPr>
            <a:r>
              <a:rPr lang="en-US" sz="2400" dirty="0" smtClean="0"/>
              <a:t>--</a:t>
            </a:r>
            <a:r>
              <a:rPr lang="en-US" sz="2400" b="1" dirty="0">
                <a:solidFill>
                  <a:schemeClr val="accent1">
                    <a:lumMod val="50000"/>
                  </a:schemeClr>
                </a:solidFill>
              </a:rPr>
              <a:t>Pharmaceutical companies </a:t>
            </a:r>
            <a:r>
              <a:rPr lang="en-US" sz="2400" dirty="0" smtClean="0"/>
              <a:t>can donate medication </a:t>
            </a:r>
            <a:r>
              <a:rPr lang="en-US" sz="2400" dirty="0"/>
              <a:t>coupons which VAKKAS will transmit to the hospitals of the </a:t>
            </a:r>
            <a:r>
              <a:rPr lang="en-US" sz="2400" dirty="0" smtClean="0"/>
              <a:t>patients </a:t>
            </a:r>
            <a:r>
              <a:rPr lang="en-US" sz="2400" dirty="0"/>
              <a:t>with the stated medication needs</a:t>
            </a:r>
            <a:r>
              <a:rPr lang="en-US" sz="2400" dirty="0" smtClean="0"/>
              <a:t>.</a:t>
            </a:r>
          </a:p>
          <a:p>
            <a:pPr marL="0" indent="0" algn="ctr" hangingPunct="0">
              <a:buNone/>
            </a:pPr>
            <a:r>
              <a:rPr lang="en-US" sz="1700" i="1" dirty="0" smtClean="0">
                <a:solidFill>
                  <a:schemeClr val="accent1">
                    <a:lumMod val="75000"/>
                  </a:schemeClr>
                </a:solidFill>
              </a:rPr>
              <a:t>All donations to VAKKAS will be sent to Patients’ Hospital Accounts uniquely for their treatment. </a:t>
            </a:r>
          </a:p>
          <a:p>
            <a:pPr marL="0" indent="0" algn="ctr" hangingPunct="0">
              <a:buNone/>
            </a:pPr>
            <a:r>
              <a:rPr lang="en-US" sz="1700" i="1" dirty="0" smtClean="0">
                <a:solidFill>
                  <a:schemeClr val="accent1">
                    <a:lumMod val="75000"/>
                  </a:schemeClr>
                </a:solidFill>
              </a:rPr>
              <a:t>VAKKAS does not charge any fees. It does not take any portion of the donations</a:t>
            </a:r>
            <a:r>
              <a:rPr lang="en-US" sz="1700" dirty="0" smtClean="0">
                <a:solidFill>
                  <a:schemeClr val="accent1">
                    <a:lumMod val="75000"/>
                  </a:schemeClr>
                </a:solidFill>
              </a:rPr>
              <a:t>.</a:t>
            </a:r>
            <a:endParaRPr lang="en-US" sz="1700" dirty="0">
              <a:solidFill>
                <a:schemeClr val="accent1">
                  <a:lumMod val="75000"/>
                </a:schemeClr>
              </a:solidFill>
            </a:endParaRPr>
          </a:p>
          <a:p>
            <a:pPr marL="0" indent="0">
              <a:buNone/>
            </a:pPr>
            <a:endParaRPr lang="en-US" dirty="0"/>
          </a:p>
        </p:txBody>
      </p:sp>
      <p:sp>
        <p:nvSpPr>
          <p:cNvPr id="5" name="Title 1"/>
          <p:cNvSpPr>
            <a:spLocks noGrp="1"/>
          </p:cNvSpPr>
          <p:nvPr>
            <p:ph type="title"/>
          </p:nvPr>
        </p:nvSpPr>
        <p:spPr>
          <a:xfrm>
            <a:off x="838200" y="365125"/>
            <a:ext cx="10515600" cy="995177"/>
          </a:xfrm>
        </p:spPr>
        <p:txBody>
          <a:bodyPr>
            <a:normAutofit/>
          </a:bodyPr>
          <a:lstStyle/>
          <a:p>
            <a:pPr algn="ctr"/>
            <a:r>
              <a:rPr lang="en-US" sz="3200" dirty="0" smtClean="0">
                <a:solidFill>
                  <a:schemeClr val="accent1">
                    <a:lumMod val="75000"/>
                  </a:schemeClr>
                </a:solidFill>
              </a:rPr>
              <a:t>WHAT IS VAKKAS?</a:t>
            </a:r>
            <a:endParaRPr lang="en-US" sz="3200" dirty="0">
              <a:solidFill>
                <a:schemeClr val="accent1">
                  <a:lumMod val="75000"/>
                </a:schemeClr>
              </a:solidFill>
            </a:endParaRPr>
          </a:p>
        </p:txBody>
      </p:sp>
      <p:grpSp>
        <p:nvGrpSpPr>
          <p:cNvPr id="7" name="Group 6"/>
          <p:cNvGrpSpPr/>
          <p:nvPr/>
        </p:nvGrpSpPr>
        <p:grpSpPr>
          <a:xfrm>
            <a:off x="413657" y="465065"/>
            <a:ext cx="11364686" cy="6141813"/>
            <a:chOff x="326571" y="382555"/>
            <a:chExt cx="11364686" cy="6141813"/>
          </a:xfrm>
        </p:grpSpPr>
        <p:pic>
          <p:nvPicPr>
            <p:cNvPr id="8" name="Picture 7"/>
            <p:cNvPicPr>
              <a:picLocks noChangeAspect="1"/>
            </p:cNvPicPr>
            <p:nvPr/>
          </p:nvPicPr>
          <p:blipFill>
            <a:blip r:embed="rId2"/>
            <a:stretch>
              <a:fillRect/>
            </a:stretch>
          </p:blipFill>
          <p:spPr>
            <a:xfrm>
              <a:off x="8958649" y="5381253"/>
              <a:ext cx="2286000" cy="1013578"/>
            </a:xfrm>
            <a:prstGeom prst="rect">
              <a:avLst/>
            </a:prstGeom>
          </p:spPr>
        </p:pic>
        <p:sp>
          <p:nvSpPr>
            <p:cNvPr id="9" name="Rounded Rectangle 8"/>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Tree>
    <p:extLst>
      <p:ext uri="{BB962C8B-B14F-4D97-AF65-F5344CB8AC3E}">
        <p14:creationId xmlns:p14="http://schemas.microsoft.com/office/powerpoint/2010/main" val="1277470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chemeClr val="accent1">
                    <a:lumMod val="50000"/>
                  </a:schemeClr>
                </a:solidFill>
              </a:rPr>
              <a:t>HOW DOES VAKKAS WORK WITH HOSPITALS?</a:t>
            </a:r>
            <a:endParaRPr lang="en-US" sz="3200" dirty="0">
              <a:solidFill>
                <a:schemeClr val="accent1">
                  <a:lumMod val="50000"/>
                </a:schemeClr>
              </a:solidFill>
            </a:endParaRPr>
          </a:p>
        </p:txBody>
      </p:sp>
      <p:sp>
        <p:nvSpPr>
          <p:cNvPr id="3" name="Content Placeholder 2"/>
          <p:cNvSpPr>
            <a:spLocks noGrp="1"/>
          </p:cNvSpPr>
          <p:nvPr>
            <p:ph idx="1"/>
          </p:nvPr>
        </p:nvSpPr>
        <p:spPr>
          <a:xfrm>
            <a:off x="620338" y="1460631"/>
            <a:ext cx="10777152" cy="4621669"/>
          </a:xfrm>
        </p:spPr>
        <p:txBody>
          <a:bodyPr>
            <a:normAutofit/>
          </a:bodyPr>
          <a:lstStyle/>
          <a:p>
            <a:r>
              <a:rPr lang="en-US" sz="2200" dirty="0" smtClean="0"/>
              <a:t>VAKKAS is an independent public charity and does not have any formal or informal links with any hospital.</a:t>
            </a:r>
          </a:p>
          <a:p>
            <a:r>
              <a:rPr lang="en-US" sz="2200" dirty="0" smtClean="0"/>
              <a:t>If patients can prove their eligibility, they can use VAKKAS’ site  for a chance to be matched with possible contributors who can donate to VAKKAS in their honor or toward their outstanding hospital treatment cost. Tax-deductible donations are sent by VAKKAS to patients’ hospital accounts.</a:t>
            </a:r>
          </a:p>
          <a:p>
            <a:r>
              <a:rPr lang="en-US" sz="2200" dirty="0" smtClean="0"/>
              <a:t>If and when contributions are not made in honor of patients but for certain causes (</a:t>
            </a:r>
            <a:r>
              <a:rPr lang="en-US" sz="2200" dirty="0" err="1" smtClean="0"/>
              <a:t>eg</a:t>
            </a:r>
            <a:r>
              <a:rPr lang="en-US" sz="2200" dirty="0" smtClean="0"/>
              <a:t>. a specific diagnosis), VAKKAS specifies to the hospital the criteria of the contributions, and donations are channeled in line with these criteria to other VAKKAS patients.</a:t>
            </a:r>
          </a:p>
        </p:txBody>
      </p:sp>
      <p:grpSp>
        <p:nvGrpSpPr>
          <p:cNvPr id="6" name="Group 5"/>
          <p:cNvGrpSpPr/>
          <p:nvPr/>
        </p:nvGrpSpPr>
        <p:grpSpPr>
          <a:xfrm>
            <a:off x="326571" y="382555"/>
            <a:ext cx="11364686" cy="6141813"/>
            <a:chOff x="326571" y="382555"/>
            <a:chExt cx="11364686" cy="6141813"/>
          </a:xfrm>
        </p:grpSpPr>
        <p:pic>
          <p:nvPicPr>
            <p:cNvPr id="4" name="Picture 3"/>
            <p:cNvPicPr>
              <a:picLocks noChangeAspect="1"/>
            </p:cNvPicPr>
            <p:nvPr/>
          </p:nvPicPr>
          <p:blipFill>
            <a:blip r:embed="rId2"/>
            <a:stretch>
              <a:fillRect/>
            </a:stretch>
          </p:blipFill>
          <p:spPr>
            <a:xfrm>
              <a:off x="8958649" y="5381253"/>
              <a:ext cx="2286000" cy="1013578"/>
            </a:xfrm>
            <a:prstGeom prst="rect">
              <a:avLst/>
            </a:prstGeom>
          </p:spPr>
        </p:pic>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 name="Group 6"/>
          <p:cNvGrpSpPr/>
          <p:nvPr/>
        </p:nvGrpSpPr>
        <p:grpSpPr>
          <a:xfrm>
            <a:off x="981693" y="4690714"/>
            <a:ext cx="7501298" cy="1075080"/>
            <a:chOff x="2590346" y="2977244"/>
            <a:chExt cx="7501298" cy="107508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346" y="2977244"/>
              <a:ext cx="1084765" cy="1075080"/>
            </a:xfrm>
            <a:prstGeom prst="rect">
              <a:avLst/>
            </a:prstGeom>
          </p:spPr>
        </p:pic>
        <p:sp>
          <p:nvSpPr>
            <p:cNvPr id="9" name="TextBox 8"/>
            <p:cNvSpPr txBox="1"/>
            <p:nvPr/>
          </p:nvSpPr>
          <p:spPr>
            <a:xfrm>
              <a:off x="3968878" y="3021452"/>
              <a:ext cx="6122766" cy="646331"/>
            </a:xfrm>
            <a:prstGeom prst="rect">
              <a:avLst/>
            </a:prstGeom>
            <a:noFill/>
          </p:spPr>
          <p:txBody>
            <a:bodyPr wrap="none" rtlCol="0">
              <a:spAutoFit/>
            </a:bodyPr>
            <a:lstStyle/>
            <a:p>
              <a:r>
                <a:rPr lang="en-US" b="1" dirty="0">
                  <a:solidFill>
                    <a:srgbClr val="FF0000"/>
                  </a:solidFill>
                </a:rPr>
                <a:t>HOSPITALS are not charities. VAKKAS is.</a:t>
              </a:r>
            </a:p>
            <a:p>
              <a:r>
                <a:rPr lang="en-US" i="1" dirty="0">
                  <a:solidFill>
                    <a:srgbClr val="FF0000"/>
                  </a:solidFill>
                </a:rPr>
                <a:t>A patient-centric </a:t>
              </a:r>
              <a:r>
                <a:rPr lang="en-US" i="1" dirty="0">
                  <a:solidFill>
                    <a:srgbClr val="FF0000"/>
                  </a:solidFill>
                </a:rPr>
                <a:t>and </a:t>
              </a:r>
              <a:r>
                <a:rPr lang="en-US" i="1" dirty="0">
                  <a:solidFill>
                    <a:srgbClr val="FF0000"/>
                  </a:solidFill>
                </a:rPr>
                <a:t>transparent </a:t>
              </a:r>
              <a:r>
                <a:rPr lang="en-US" i="1" dirty="0">
                  <a:solidFill>
                    <a:srgbClr val="FF0000"/>
                  </a:solidFill>
                </a:rPr>
                <a:t>CANCER CHARITY PLATFORM</a:t>
              </a:r>
              <a:r>
                <a:rPr lang="en-US" dirty="0">
                  <a:solidFill>
                    <a:prstClr val="black"/>
                  </a:solidFill>
                </a:rPr>
                <a:t>.</a:t>
              </a:r>
              <a:endParaRPr lang="en-US" b="1" dirty="0">
                <a:solidFill>
                  <a:srgbClr val="FF0000"/>
                </a:solidFill>
              </a:endParaRPr>
            </a:p>
          </p:txBody>
        </p:sp>
      </p:grpSp>
    </p:spTree>
    <p:extLst>
      <p:ext uri="{BB962C8B-B14F-4D97-AF65-F5344CB8AC3E}">
        <p14:creationId xmlns:p14="http://schemas.microsoft.com/office/powerpoint/2010/main" val="1267307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968" y="530121"/>
            <a:ext cx="10337016" cy="1037968"/>
          </a:xfrm>
        </p:spPr>
        <p:txBody>
          <a:bodyPr>
            <a:noAutofit/>
          </a:bodyPr>
          <a:lstStyle/>
          <a:p>
            <a:pPr algn="ctr"/>
            <a:r>
              <a:rPr lang="en-US" sz="2400" dirty="0" smtClean="0">
                <a:solidFill>
                  <a:srgbClr val="002060"/>
                </a:solidFill>
              </a:rPr>
              <a:t>HOSPITALS CAN ALSO BECOME PHILANTHROPIC CONTRIBUTORS</a:t>
            </a:r>
            <a:r>
              <a:rPr lang="en-US" sz="2800" dirty="0" smtClean="0">
                <a:solidFill>
                  <a:srgbClr val="002060"/>
                </a:solidFill>
              </a:rPr>
              <a:t/>
            </a:r>
            <a:br>
              <a:rPr lang="en-US" sz="2800" dirty="0" smtClean="0">
                <a:solidFill>
                  <a:srgbClr val="002060"/>
                </a:solidFill>
              </a:rPr>
            </a:br>
            <a:endParaRPr lang="en-US" sz="3200" b="1" i="1" dirty="0">
              <a:solidFill>
                <a:srgbClr val="002060"/>
              </a:solidFill>
            </a:endParaRPr>
          </a:p>
        </p:txBody>
      </p:sp>
      <p:sp>
        <p:nvSpPr>
          <p:cNvPr id="3" name="Content Placeholder 2"/>
          <p:cNvSpPr>
            <a:spLocks noGrp="1"/>
          </p:cNvSpPr>
          <p:nvPr>
            <p:ph idx="1"/>
          </p:nvPr>
        </p:nvSpPr>
        <p:spPr>
          <a:xfrm>
            <a:off x="570911" y="1278016"/>
            <a:ext cx="10876006" cy="4399005"/>
          </a:xfrm>
        </p:spPr>
        <p:txBody>
          <a:bodyPr>
            <a:noAutofit/>
          </a:bodyPr>
          <a:lstStyle/>
          <a:p>
            <a:r>
              <a:rPr lang="en-US" sz="2200" dirty="0"/>
              <a:t>The delays in patient recruitment for clinical trials account for an annual cumulative loss of 26 years, on average, for each </a:t>
            </a:r>
            <a:r>
              <a:rPr lang="en-US" sz="2200" dirty="0" smtClean="0"/>
              <a:t>institution, </a:t>
            </a:r>
            <a:r>
              <a:rPr lang="en-US" sz="2200" dirty="0"/>
              <a:t>per trial</a:t>
            </a:r>
            <a:r>
              <a:rPr lang="en-US" sz="2200" dirty="0" smtClean="0"/>
              <a:t>.* </a:t>
            </a:r>
          </a:p>
          <a:p>
            <a:pPr marL="0" indent="0">
              <a:buNone/>
            </a:pPr>
            <a:endParaRPr lang="en-US" sz="900" dirty="0"/>
          </a:p>
          <a:p>
            <a:r>
              <a:rPr lang="en-US" sz="2200" dirty="0">
                <a:solidFill>
                  <a:srgbClr val="FF0000"/>
                </a:solidFill>
              </a:rPr>
              <a:t>Once the Social Worker/Nurse Navigator registers </a:t>
            </a:r>
            <a:r>
              <a:rPr lang="en-US" sz="2200" dirty="0" smtClean="0">
                <a:solidFill>
                  <a:srgbClr val="FF0000"/>
                </a:solidFill>
              </a:rPr>
              <a:t>with </a:t>
            </a:r>
            <a:r>
              <a:rPr lang="en-US" sz="2200" dirty="0">
                <a:solidFill>
                  <a:srgbClr val="FF0000"/>
                </a:solidFill>
              </a:rPr>
              <a:t>Vakkas.org </a:t>
            </a:r>
            <a:r>
              <a:rPr lang="en-US" sz="2200" dirty="0" smtClean="0">
                <a:solidFill>
                  <a:srgbClr val="FF0000"/>
                </a:solidFill>
              </a:rPr>
              <a:t>, </a:t>
            </a:r>
            <a:r>
              <a:rPr lang="en-US" sz="2200" dirty="0" smtClean="0"/>
              <a:t>hospital can search the database of patients who have indicated interest in clinical trials, and contact VAKKAS if they would like to donate clinical treatment or trial program to a patient.</a:t>
            </a:r>
            <a:endParaRPr lang="en-US" sz="2200" dirty="0"/>
          </a:p>
          <a:p>
            <a:pPr marL="0" indent="0">
              <a:buNone/>
            </a:pPr>
            <a:endParaRPr lang="en-US" sz="800" dirty="0" smtClean="0"/>
          </a:p>
          <a:p>
            <a:r>
              <a:rPr lang="en-US" sz="2200" dirty="0" smtClean="0"/>
              <a:t>If VAKKAS PATIENT reconfirms interest, VAKKAS will provide the interested Hospital’s information to the Patient. VAKKAS will not provide patient information to the Hospital. </a:t>
            </a:r>
          </a:p>
          <a:p>
            <a:pPr marL="0" indent="0">
              <a:buNone/>
            </a:pPr>
            <a:endParaRPr lang="en-US" sz="800" dirty="0" smtClean="0"/>
          </a:p>
          <a:p>
            <a:r>
              <a:rPr lang="en-US" sz="2200" dirty="0" smtClean="0"/>
              <a:t>Once a patient accepts a clinical trial offer, he/she posts a Thank you Note, and is considered                                                to be fully adopted / funded.</a:t>
            </a:r>
            <a:endParaRPr lang="en-US" sz="2200" dirty="0"/>
          </a:p>
        </p:txBody>
      </p:sp>
      <p:sp>
        <p:nvSpPr>
          <p:cNvPr id="4" name="Rounded Rectangle 3"/>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p:cNvPicPr>
            <a:picLocks noChangeAspect="1"/>
          </p:cNvPicPr>
          <p:nvPr/>
        </p:nvPicPr>
        <p:blipFill>
          <a:blip r:embed="rId2"/>
          <a:stretch>
            <a:fillRect/>
          </a:stretch>
        </p:blipFill>
        <p:spPr>
          <a:xfrm>
            <a:off x="8900984" y="5351096"/>
            <a:ext cx="2286000" cy="1013578"/>
          </a:xfrm>
          <a:prstGeom prst="rect">
            <a:avLst/>
          </a:prstGeom>
        </p:spPr>
      </p:pic>
      <p:sp>
        <p:nvSpPr>
          <p:cNvPr id="6" name="TextBox 5"/>
          <p:cNvSpPr txBox="1"/>
          <p:nvPr/>
        </p:nvSpPr>
        <p:spPr>
          <a:xfrm>
            <a:off x="668735" y="6578418"/>
            <a:ext cx="3353803" cy="246221"/>
          </a:xfrm>
          <a:prstGeom prst="rect">
            <a:avLst/>
          </a:prstGeom>
          <a:noFill/>
        </p:spPr>
        <p:txBody>
          <a:bodyPr wrap="none" rtlCol="0">
            <a:spAutoFit/>
          </a:bodyPr>
          <a:lstStyle/>
          <a:p>
            <a:r>
              <a:rPr lang="en-US" sz="1000" dirty="0">
                <a:solidFill>
                  <a:prstClr val="black"/>
                </a:solidFill>
              </a:rPr>
              <a:t>Source: * </a:t>
            </a:r>
            <a:r>
              <a:rPr lang="en-US" sz="1000" u="sng" dirty="0">
                <a:solidFill>
                  <a:prstClr val="black"/>
                </a:solidFill>
                <a:hlinkClick r:id="rId3"/>
              </a:rPr>
              <a:t>http://www.ciscrp.org/professional/facts_pat.html</a:t>
            </a:r>
            <a:endParaRPr lang="en-US" sz="1000" dirty="0">
              <a:solidFill>
                <a:prstClr val="black"/>
              </a:solidFill>
            </a:endParaRPr>
          </a:p>
        </p:txBody>
      </p:sp>
    </p:spTree>
    <p:extLst>
      <p:ext uri="{BB962C8B-B14F-4D97-AF65-F5344CB8AC3E}">
        <p14:creationId xmlns:p14="http://schemas.microsoft.com/office/powerpoint/2010/main" val="1783211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VAKKAS—EVERYONE teams up to help the patient.</a:t>
            </a:r>
            <a:endParaRPr lang="en-US" sz="3200" dirty="0">
              <a:solidFill>
                <a:schemeClr val="accent1">
                  <a:lumMod val="75000"/>
                </a:schemeClr>
              </a:solidFill>
            </a:endParaRPr>
          </a:p>
        </p:txBody>
      </p:sp>
      <p:grpSp>
        <p:nvGrpSpPr>
          <p:cNvPr id="6" name="Group 5"/>
          <p:cNvGrpSpPr/>
          <p:nvPr/>
        </p:nvGrpSpPr>
        <p:grpSpPr>
          <a:xfrm>
            <a:off x="3712571" y="1441622"/>
            <a:ext cx="5511361" cy="5136574"/>
            <a:chOff x="5086362" y="1368453"/>
            <a:chExt cx="4572000" cy="4657601"/>
          </a:xfrm>
        </p:grpSpPr>
        <p:grpSp>
          <p:nvGrpSpPr>
            <p:cNvPr id="15" name="Group 17"/>
            <p:cNvGrpSpPr/>
            <p:nvPr/>
          </p:nvGrpSpPr>
          <p:grpSpPr>
            <a:xfrm>
              <a:off x="5817120" y="2046099"/>
              <a:ext cx="3143750" cy="2695699"/>
              <a:chOff x="2373728" y="1343242"/>
              <a:chExt cx="5027612" cy="4244733"/>
            </a:xfrm>
          </p:grpSpPr>
          <p:sp>
            <p:nvSpPr>
              <p:cNvPr id="18" name="Line 5"/>
              <p:cNvSpPr>
                <a:spLocks noChangeShapeType="1"/>
              </p:cNvSpPr>
              <p:nvPr/>
            </p:nvSpPr>
            <p:spPr bwMode="blackWhite">
              <a:xfrm flipH="1">
                <a:off x="3059528" y="4259237"/>
                <a:ext cx="1162050" cy="739775"/>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19" name="Line 6"/>
              <p:cNvSpPr>
                <a:spLocks noChangeShapeType="1"/>
              </p:cNvSpPr>
              <p:nvPr/>
            </p:nvSpPr>
            <p:spPr bwMode="blackWhite">
              <a:xfrm flipH="1" flipV="1">
                <a:off x="5505865" y="4219550"/>
                <a:ext cx="1223963" cy="72390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0" name="Line 7"/>
              <p:cNvSpPr>
                <a:spLocks noChangeShapeType="1"/>
              </p:cNvSpPr>
              <p:nvPr/>
            </p:nvSpPr>
            <p:spPr bwMode="blackWhite">
              <a:xfrm>
                <a:off x="4850228" y="2222475"/>
                <a:ext cx="0" cy="1592262"/>
              </a:xfrm>
              <a:prstGeom prst="line">
                <a:avLst/>
              </a:prstGeom>
              <a:noFill/>
              <a:ln w="12700">
                <a:solidFill>
                  <a:srgbClr val="091D5D"/>
                </a:solidFill>
                <a:round/>
                <a:headEnd type="none" w="sm" len="sm"/>
                <a:tailEnd type="none" w="sm" len="sm"/>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1" name="Oval 8"/>
              <p:cNvSpPr>
                <a:spLocks noChangeArrowheads="1"/>
              </p:cNvSpPr>
              <p:nvPr/>
            </p:nvSpPr>
            <p:spPr bwMode="blackWhite">
              <a:xfrm>
                <a:off x="4239040" y="1343242"/>
                <a:ext cx="1262063"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Hospitals</a:t>
                </a:r>
              </a:p>
            </p:txBody>
          </p:sp>
          <p:sp>
            <p:nvSpPr>
              <p:cNvPr id="22" name="Oval 9"/>
              <p:cNvSpPr>
                <a:spLocks noChangeArrowheads="1"/>
              </p:cNvSpPr>
              <p:nvPr/>
            </p:nvSpPr>
            <p:spPr bwMode="blackWhite">
              <a:xfrm>
                <a:off x="237372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Contributors</a:t>
                </a:r>
                <a:endParaRPr lang="en-US" sz="1200" b="1" dirty="0">
                  <a:solidFill>
                    <a:srgbClr val="FFFFFF"/>
                  </a:solidFill>
                  <a:ea typeface="ＭＳ Ｐゴシック" pitchFamily="34" charset="-128"/>
                  <a:cs typeface="Calibri" pitchFamily="34" charset="0"/>
                </a:endParaRPr>
              </a:p>
            </p:txBody>
          </p:sp>
          <p:sp>
            <p:nvSpPr>
              <p:cNvPr id="23" name="Line 10"/>
              <p:cNvSpPr>
                <a:spLocks noChangeShapeType="1"/>
              </p:cNvSpPr>
              <p:nvPr/>
            </p:nvSpPr>
            <p:spPr bwMode="blackWhite">
              <a:xfrm flipH="1">
                <a:off x="3242090" y="2747937"/>
                <a:ext cx="1077913" cy="1557338"/>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4" name="Line 11"/>
              <p:cNvSpPr>
                <a:spLocks noChangeShapeType="1"/>
              </p:cNvSpPr>
              <p:nvPr/>
            </p:nvSpPr>
            <p:spPr bwMode="auto">
              <a:xfrm>
                <a:off x="5405853" y="2740000"/>
                <a:ext cx="1092200" cy="1573212"/>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5" name="Oval 12"/>
              <p:cNvSpPr>
                <a:spLocks noChangeArrowheads="1"/>
              </p:cNvSpPr>
              <p:nvPr/>
            </p:nvSpPr>
            <p:spPr bwMode="blackWhite">
              <a:xfrm>
                <a:off x="4239040" y="3365475"/>
                <a:ext cx="1262063" cy="1258887"/>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Patients</a:t>
                </a:r>
              </a:p>
            </p:txBody>
          </p:sp>
          <p:sp>
            <p:nvSpPr>
              <p:cNvPr id="26" name="Oval 13"/>
              <p:cNvSpPr>
                <a:spLocks noChangeArrowheads="1"/>
              </p:cNvSpPr>
              <p:nvPr/>
            </p:nvSpPr>
            <p:spPr bwMode="blackWhite">
              <a:xfrm>
                <a:off x="613927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err="1">
                    <a:solidFill>
                      <a:srgbClr val="FFFFFF"/>
                    </a:solidFill>
                    <a:ea typeface="ＭＳ Ｐゴシック" pitchFamily="34" charset="-128"/>
                    <a:cs typeface="Calibri" pitchFamily="34" charset="0"/>
                  </a:rPr>
                  <a:t>Pharma</a:t>
                </a:r>
                <a:endParaRPr lang="en-US" sz="1200" b="1" dirty="0">
                  <a:solidFill>
                    <a:srgbClr val="FFFFFF"/>
                  </a:solidFill>
                  <a:ea typeface="ＭＳ Ｐゴシック" pitchFamily="34" charset="-128"/>
                  <a:cs typeface="Calibri" pitchFamily="34" charset="0"/>
                </a:endParaRPr>
              </a:p>
            </p:txBody>
          </p:sp>
          <p:sp>
            <p:nvSpPr>
              <p:cNvPr id="27" name="Line 15"/>
              <p:cNvSpPr>
                <a:spLocks noChangeShapeType="1"/>
              </p:cNvSpPr>
              <p:nvPr/>
            </p:nvSpPr>
            <p:spPr bwMode="auto">
              <a:xfrm flipH="1">
                <a:off x="3627853" y="4976787"/>
                <a:ext cx="2457450" cy="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grpSp>
        <p:sp>
          <p:nvSpPr>
            <p:cNvPr id="16" name="Donut 15"/>
            <p:cNvSpPr/>
            <p:nvPr/>
          </p:nvSpPr>
          <p:spPr>
            <a:xfrm>
              <a:off x="5086362" y="1454054"/>
              <a:ext cx="4572000" cy="4572000"/>
            </a:xfrm>
            <a:prstGeom prst="donut">
              <a:avLst>
                <a:gd name="adj" fmla="val 10197"/>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a:solidFill>
                  <a:srgbClr val="000000">
                    <a:lumMod val="75000"/>
                    <a:lumOff val="25000"/>
                  </a:srgbClr>
                </a:solidFill>
                <a:cs typeface="Calibri" pitchFamily="34" charset="0"/>
              </a:endParaRPr>
            </a:p>
          </p:txBody>
        </p:sp>
        <p:sp>
          <p:nvSpPr>
            <p:cNvPr id="17" name="Freeform 4"/>
            <p:cNvSpPr>
              <a:spLocks/>
            </p:cNvSpPr>
            <p:nvPr/>
          </p:nvSpPr>
          <p:spPr bwMode="gray">
            <a:xfrm>
              <a:off x="7367805" y="1368453"/>
              <a:ext cx="793750" cy="640080"/>
            </a:xfrm>
            <a:custGeom>
              <a:avLst/>
              <a:gdLst/>
              <a:ahLst/>
              <a:cxnLst>
                <a:cxn ang="0">
                  <a:pos x="0" y="768"/>
                </a:cxn>
                <a:cxn ang="0">
                  <a:pos x="0" y="864"/>
                </a:cxn>
                <a:cxn ang="0">
                  <a:pos x="192" y="432"/>
                </a:cxn>
                <a:cxn ang="0">
                  <a:pos x="0" y="0"/>
                </a:cxn>
                <a:cxn ang="0">
                  <a:pos x="0" y="108"/>
                </a:cxn>
              </a:cxnLst>
              <a:rect l="0" t="0" r="r" b="b"/>
              <a:pathLst>
                <a:path w="192" h="864">
                  <a:moveTo>
                    <a:pt x="0" y="768"/>
                  </a:moveTo>
                  <a:lnTo>
                    <a:pt x="0" y="864"/>
                  </a:lnTo>
                  <a:lnTo>
                    <a:pt x="192" y="432"/>
                  </a:lnTo>
                  <a:lnTo>
                    <a:pt x="0" y="0"/>
                  </a:lnTo>
                  <a:lnTo>
                    <a:pt x="0" y="108"/>
                  </a:lnTo>
                </a:path>
              </a:pathLst>
            </a:custGeom>
            <a:solidFill>
              <a:schemeClr val="tx2"/>
            </a:solidFill>
            <a:ln w="28575" cap="rnd" cmpd="sng">
              <a:solidFill>
                <a:schemeClr val="bg2"/>
              </a:solidFill>
              <a:prstDash val="solid"/>
              <a:round/>
              <a:headEnd type="none" w="sm" len="sm"/>
              <a:tailEnd type="none" w="sm" len="sm"/>
            </a:ln>
            <a:effectLst/>
          </p:spPr>
          <p:txBody>
            <a:bodyPr/>
            <a:lstStyle/>
            <a:p>
              <a:pPr fontAlgn="base">
                <a:spcBef>
                  <a:spcPct val="0"/>
                </a:spcBef>
                <a:spcAft>
                  <a:spcPct val="0"/>
                </a:spcAft>
              </a:pPr>
              <a:endParaRPr lang="en-US">
                <a:solidFill>
                  <a:srgbClr val="000000"/>
                </a:solidFill>
                <a:cs typeface="Arial" charset="0"/>
              </a:endParaRPr>
            </a:p>
          </p:txBody>
        </p:sp>
      </p:grpSp>
      <p:cxnSp>
        <p:nvCxnSpPr>
          <p:cNvPr id="7" name="Straight Arrow Connector 6"/>
          <p:cNvCxnSpPr>
            <a:stCxn id="21" idx="6"/>
          </p:cNvCxnSpPr>
          <p:nvPr/>
        </p:nvCxnSpPr>
        <p:spPr>
          <a:xfrm flipV="1">
            <a:off x="6950791" y="2606359"/>
            <a:ext cx="3181750" cy="22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bwMode="auto">
          <a:xfrm>
            <a:off x="9054627" y="2637805"/>
            <a:ext cx="2572564"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Outstanding patient balances down</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Database of patients open to</a:t>
            </a:r>
          </a:p>
          <a:p>
            <a:r>
              <a:rPr lang="en-US" sz="1200" dirty="0">
                <a:solidFill>
                  <a:prstClr val="black">
                    <a:lumMod val="85000"/>
                    <a:lumOff val="15000"/>
                  </a:prstClr>
                </a:solidFill>
                <a:cs typeface="Calibri" pitchFamily="34" charset="0"/>
              </a:rPr>
              <a:t>c</a:t>
            </a:r>
            <a:r>
              <a:rPr lang="en-US" sz="1200" dirty="0">
                <a:solidFill>
                  <a:prstClr val="black">
                    <a:lumMod val="85000"/>
                    <a:lumOff val="15000"/>
                  </a:prstClr>
                </a:solidFill>
                <a:cs typeface="Calibri" pitchFamily="34" charset="0"/>
              </a:rPr>
              <a:t>linical trials</a:t>
            </a:r>
            <a:endParaRPr lang="en-US" sz="1200" dirty="0">
              <a:solidFill>
                <a:prstClr val="black">
                  <a:lumMod val="85000"/>
                  <a:lumOff val="15000"/>
                </a:prstClr>
              </a:solidFill>
              <a:cs typeface="Calibri" pitchFamily="34" charset="0"/>
            </a:endParaRPr>
          </a:p>
        </p:txBody>
      </p:sp>
      <p:sp>
        <p:nvSpPr>
          <p:cNvPr id="9" name="TextBox 8"/>
          <p:cNvSpPr txBox="1"/>
          <p:nvPr/>
        </p:nvSpPr>
        <p:spPr bwMode="auto">
          <a:xfrm>
            <a:off x="9155135" y="4452012"/>
            <a:ext cx="2809102"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Message Board of Needed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Comparative visibility of </a:t>
            </a:r>
          </a:p>
          <a:p>
            <a:r>
              <a:rPr lang="en-US" sz="1200" dirty="0">
                <a:solidFill>
                  <a:prstClr val="black">
                    <a:lumMod val="85000"/>
                    <a:lumOff val="15000"/>
                  </a:prstClr>
                </a:solidFill>
                <a:cs typeface="Calibri" pitchFamily="34" charset="0"/>
              </a:rPr>
              <a:t>social responsibility </a:t>
            </a:r>
          </a:p>
        </p:txBody>
      </p:sp>
      <p:cxnSp>
        <p:nvCxnSpPr>
          <p:cNvPr id="10" name="Straight Arrow Connector 9"/>
          <p:cNvCxnSpPr/>
          <p:nvPr/>
        </p:nvCxnSpPr>
        <p:spPr>
          <a:xfrm flipV="1">
            <a:off x="8035074" y="4267053"/>
            <a:ext cx="3185980" cy="25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2" idx="2"/>
          </p:cNvCxnSpPr>
          <p:nvPr/>
        </p:nvCxnSpPr>
        <p:spPr>
          <a:xfrm flipH="1">
            <a:off x="2902471" y="4721579"/>
            <a:ext cx="1690999" cy="1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906064" y="4746891"/>
            <a:ext cx="2964145" cy="461665"/>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Choice over donation criteria</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Transparency over where the money goes</a:t>
            </a:r>
          </a:p>
        </p:txBody>
      </p:sp>
      <p:pic>
        <p:nvPicPr>
          <p:cNvPr id="29" name="Picture 28"/>
          <p:cNvPicPr>
            <a:picLocks noChangeAspect="1"/>
          </p:cNvPicPr>
          <p:nvPr/>
        </p:nvPicPr>
        <p:blipFill>
          <a:blip r:embed="rId2"/>
          <a:stretch>
            <a:fillRect/>
          </a:stretch>
        </p:blipFill>
        <p:spPr>
          <a:xfrm>
            <a:off x="9145866" y="5483319"/>
            <a:ext cx="2286000" cy="1013578"/>
          </a:xfrm>
          <a:prstGeom prst="rect">
            <a:avLst/>
          </a:prstGeom>
        </p:spPr>
      </p:pic>
      <p:sp>
        <p:nvSpPr>
          <p:cNvPr id="30" name="Rounded Rectangle 29"/>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31" name="Straight Arrow Connector 30"/>
          <p:cNvCxnSpPr/>
          <p:nvPr/>
        </p:nvCxnSpPr>
        <p:spPr>
          <a:xfrm flipH="1" flipV="1">
            <a:off x="3862581" y="2728655"/>
            <a:ext cx="2298020" cy="1270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bwMode="auto">
          <a:xfrm>
            <a:off x="1009655" y="2481584"/>
            <a:ext cx="2984471"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financial worries of medical debt</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No more running after free medications</a:t>
            </a:r>
          </a:p>
          <a:p>
            <a:pPr marL="171450" indent="-171450">
              <a:buFont typeface="Arial" panose="020B0604020202020204" pitchFamily="34" charset="0"/>
              <a:buChar char="•"/>
            </a:pPr>
            <a:r>
              <a:rPr lang="en-US" sz="1200" dirty="0">
                <a:solidFill>
                  <a:prstClr val="black">
                    <a:lumMod val="85000"/>
                    <a:lumOff val="15000"/>
                  </a:prstClr>
                </a:solidFill>
                <a:cs typeface="Calibri" pitchFamily="34" charset="0"/>
              </a:rPr>
              <a:t>Just fight the cancer!</a:t>
            </a:r>
          </a:p>
        </p:txBody>
      </p:sp>
    </p:spTree>
    <p:extLst>
      <p:ext uri="{BB962C8B-B14F-4D97-AF65-F5344CB8AC3E}">
        <p14:creationId xmlns:p14="http://schemas.microsoft.com/office/powerpoint/2010/main" val="151441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051"/>
          </a:xfrm>
        </p:spPr>
        <p:txBody>
          <a:bodyPr>
            <a:normAutofit fontScale="90000"/>
          </a:bodyPr>
          <a:lstStyle/>
          <a:p>
            <a:pPr algn="ctr"/>
            <a:r>
              <a:rPr lang="en-US" sz="3200" i="1" dirty="0" smtClean="0">
                <a:solidFill>
                  <a:schemeClr val="accent5">
                    <a:lumMod val="50000"/>
                  </a:schemeClr>
                </a:solidFill>
              </a:rPr>
              <a:t>VAKKAS</a:t>
            </a:r>
            <a:r>
              <a:rPr lang="en-US" sz="3200" i="1" dirty="0" smtClean="0"/>
              <a:t/>
            </a:r>
            <a:br>
              <a:rPr lang="en-US" sz="3200" i="1" dirty="0" smtClean="0"/>
            </a:br>
            <a:r>
              <a:rPr lang="en-US" sz="3200" i="1" dirty="0" smtClean="0">
                <a:solidFill>
                  <a:schemeClr val="accent1">
                    <a:lumMod val="75000"/>
                  </a:schemeClr>
                </a:solidFill>
              </a:rPr>
              <a:t>Charity Platform for Clinical Cancer Care</a:t>
            </a:r>
            <a:br>
              <a:rPr lang="en-US" sz="3200" i="1" dirty="0" smtClean="0">
                <a:solidFill>
                  <a:schemeClr val="accent1">
                    <a:lumMod val="75000"/>
                  </a:schemeClr>
                </a:solidFill>
              </a:rPr>
            </a:br>
            <a:r>
              <a:rPr lang="en-US" sz="1200" i="1" dirty="0">
                <a:solidFill>
                  <a:srgbClr val="5B9BD5">
                    <a:lumMod val="75000"/>
                  </a:srgbClr>
                </a:solidFill>
              </a:rPr>
              <a:t>and for Other Catastrophic Illnesses</a:t>
            </a:r>
            <a:endParaRPr lang="en-US" sz="3200" i="1" dirty="0">
              <a:solidFill>
                <a:schemeClr val="accent1">
                  <a:lumMod val="75000"/>
                </a:schemeClr>
              </a:solidFill>
            </a:endParaRPr>
          </a:p>
        </p:txBody>
      </p:sp>
      <p:sp>
        <p:nvSpPr>
          <p:cNvPr id="3" name="Content Placeholder 2"/>
          <p:cNvSpPr>
            <a:spLocks noGrp="1"/>
          </p:cNvSpPr>
          <p:nvPr>
            <p:ph idx="1"/>
          </p:nvPr>
        </p:nvSpPr>
        <p:spPr>
          <a:xfrm>
            <a:off x="838200" y="1404447"/>
            <a:ext cx="10515600" cy="4351338"/>
          </a:xfrm>
        </p:spPr>
        <p:txBody>
          <a:bodyPr/>
          <a:lstStyle/>
          <a:p>
            <a:r>
              <a:rPr lang="en-US" sz="2400" dirty="0"/>
              <a:t>VAKKAS believes that </a:t>
            </a:r>
            <a:r>
              <a:rPr lang="en-US" sz="2400" dirty="0" smtClean="0"/>
              <a:t>patients with cancer and other catastrophic illnesses should </a:t>
            </a:r>
            <a:r>
              <a:rPr lang="en-US" sz="2400" dirty="0"/>
              <a:t>only worry about their treatment, and not </a:t>
            </a:r>
            <a:r>
              <a:rPr lang="en-US" sz="2400" dirty="0" smtClean="0"/>
              <a:t>finances</a:t>
            </a:r>
            <a:r>
              <a:rPr lang="en-US" sz="2400" dirty="0"/>
              <a:t>. </a:t>
            </a:r>
            <a:endParaRPr lang="en-US" sz="2400" dirty="0" smtClean="0"/>
          </a:p>
          <a:p>
            <a:pPr marL="0" indent="0">
              <a:buNone/>
            </a:pPr>
            <a:endParaRPr lang="en-US" sz="1000" dirty="0" smtClean="0"/>
          </a:p>
          <a:p>
            <a:r>
              <a:rPr lang="en-US" sz="2400" dirty="0" smtClean="0"/>
              <a:t>In </a:t>
            </a:r>
            <a:r>
              <a:rPr lang="en-US" sz="2400" dirty="0"/>
              <a:t>a system where </a:t>
            </a:r>
            <a:r>
              <a:rPr lang="en-US" sz="2400" b="1" dirty="0"/>
              <a:t>three out of </a:t>
            </a:r>
            <a:r>
              <a:rPr lang="en-US" sz="2400" b="1" dirty="0" smtClean="0"/>
              <a:t>five*</a:t>
            </a:r>
            <a:r>
              <a:rPr lang="en-US" sz="2400" dirty="0" smtClean="0"/>
              <a:t> </a:t>
            </a:r>
            <a:r>
              <a:rPr lang="en-US" sz="2400" dirty="0"/>
              <a:t>bankruptcies are filed due to medical bills, and the total of </a:t>
            </a:r>
            <a:r>
              <a:rPr lang="en-US" sz="2400" dirty="0" smtClean="0"/>
              <a:t>uninsured </a:t>
            </a:r>
            <a:r>
              <a:rPr lang="en-US" sz="2400" dirty="0"/>
              <a:t>and under-insured patients </a:t>
            </a:r>
            <a:r>
              <a:rPr lang="en-US" sz="2400" dirty="0" smtClean="0"/>
              <a:t>is significant, </a:t>
            </a:r>
            <a:r>
              <a:rPr lang="en-US" sz="2400" dirty="0"/>
              <a:t>VAKKAS is committed to genuinely </a:t>
            </a:r>
            <a:r>
              <a:rPr lang="en-US" sz="2400" dirty="0" smtClean="0"/>
              <a:t>helping patients in need  </a:t>
            </a:r>
          </a:p>
          <a:p>
            <a:pPr marL="0" indent="0">
              <a:buNone/>
            </a:pPr>
            <a:endParaRPr lang="en-US" sz="1000" dirty="0" smtClean="0"/>
          </a:p>
          <a:p>
            <a:pPr marL="0" indent="0" algn="ctr">
              <a:buNone/>
            </a:pPr>
            <a:r>
              <a:rPr lang="en-US" sz="2400" dirty="0"/>
              <a:t>	</a:t>
            </a:r>
            <a:r>
              <a:rPr lang="en-US" sz="2400" dirty="0" smtClean="0"/>
              <a:t>by infusing </a:t>
            </a:r>
            <a:r>
              <a:rPr lang="en-US" sz="2400" dirty="0"/>
              <a:t>transparency and connectivity into </a:t>
            </a:r>
            <a:r>
              <a:rPr lang="en-US" sz="2400" dirty="0" smtClean="0"/>
              <a:t>charity donations </a:t>
            </a:r>
          </a:p>
          <a:p>
            <a:pPr marL="0" indent="0" algn="ctr">
              <a:buNone/>
            </a:pPr>
            <a:r>
              <a:rPr lang="en-US" sz="2400" dirty="0" smtClean="0"/>
              <a:t>&amp;</a:t>
            </a:r>
            <a:endParaRPr lang="en-US" sz="2400" dirty="0"/>
          </a:p>
          <a:p>
            <a:pPr marL="0" indent="0" algn="ctr">
              <a:buNone/>
            </a:pPr>
            <a:r>
              <a:rPr lang="en-US" sz="2400" dirty="0"/>
              <a:t>	</a:t>
            </a:r>
            <a:r>
              <a:rPr lang="en-US" sz="2400" dirty="0" smtClean="0"/>
              <a:t>by empowering smart and caring philanthropists</a:t>
            </a:r>
            <a:endParaRPr lang="en-US" sz="2400" dirty="0"/>
          </a:p>
          <a:p>
            <a:endParaRPr lang="en-US" dirty="0"/>
          </a:p>
        </p:txBody>
      </p:sp>
      <p:pic>
        <p:nvPicPr>
          <p:cNvPr id="4" name="Picture 3"/>
          <p:cNvPicPr>
            <a:picLocks noChangeAspect="1"/>
          </p:cNvPicPr>
          <p:nvPr/>
        </p:nvPicPr>
        <p:blipFill>
          <a:blip r:embed="rId2"/>
          <a:stretch>
            <a:fillRect/>
          </a:stretch>
        </p:blipFill>
        <p:spPr>
          <a:xfrm>
            <a:off x="9271685" y="5497179"/>
            <a:ext cx="2286000" cy="1013578"/>
          </a:xfrm>
          <a:prstGeom prst="rect">
            <a:avLst/>
          </a:prstGeom>
        </p:spPr>
      </p:pic>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838200" y="6210901"/>
            <a:ext cx="3607078" cy="553998"/>
          </a:xfrm>
          <a:prstGeom prst="rect">
            <a:avLst/>
          </a:prstGeom>
          <a:noFill/>
        </p:spPr>
        <p:txBody>
          <a:bodyPr wrap="none" rtlCol="0">
            <a:spAutoFit/>
          </a:bodyPr>
          <a:lstStyle/>
          <a:p>
            <a:r>
              <a:rPr lang="en-US" sz="1000" dirty="0">
                <a:solidFill>
                  <a:prstClr val="black"/>
                </a:solidFill>
              </a:rPr>
              <a:t>Source: * </a:t>
            </a:r>
            <a:r>
              <a:rPr lang="en-US" sz="1000" u="sng" dirty="0">
                <a:solidFill>
                  <a:prstClr val="black"/>
                </a:solidFill>
                <a:hlinkClick r:id="rId3"/>
              </a:rPr>
              <a:t>http://</a:t>
            </a:r>
            <a:r>
              <a:rPr lang="en-US" sz="1000" u="sng" dirty="0">
                <a:solidFill>
                  <a:prstClr val="black"/>
                </a:solidFill>
                <a:hlinkClick r:id="rId3"/>
              </a:rPr>
              <a:t>www.cnbc.com/id/100840148</a:t>
            </a:r>
            <a:endParaRPr lang="en-US" sz="1000" u="sng" dirty="0">
              <a:solidFill>
                <a:prstClr val="black"/>
              </a:solidFill>
            </a:endParaRPr>
          </a:p>
          <a:p>
            <a:r>
              <a:rPr lang="en-US" sz="1000" dirty="0">
                <a:solidFill>
                  <a:prstClr val="black"/>
                </a:solidFill>
              </a:rPr>
              <a:t>**</a:t>
            </a:r>
            <a:r>
              <a:rPr lang="en-US" sz="1000" dirty="0">
                <a:solidFill>
                  <a:prstClr val="black"/>
                </a:solidFill>
                <a:hlinkClick r:id="rId4"/>
              </a:rPr>
              <a:t> http</a:t>
            </a:r>
            <a:r>
              <a:rPr lang="en-US" sz="1000" dirty="0">
                <a:solidFill>
                  <a:prstClr val="black"/>
                </a:solidFill>
                <a:hlinkClick r:id="rId4"/>
              </a:rPr>
              <a:t>://www.healthcareproblems.org/health-care-statistics.htm</a:t>
            </a:r>
            <a:endParaRPr lang="en-US" sz="1000" dirty="0">
              <a:solidFill>
                <a:prstClr val="black"/>
              </a:solidFill>
            </a:endParaRPr>
          </a:p>
          <a:p>
            <a:endParaRPr lang="en-US" sz="1000" dirty="0">
              <a:solidFill>
                <a:prstClr val="black"/>
              </a:solidFill>
            </a:endParaRPr>
          </a:p>
        </p:txBody>
      </p:sp>
    </p:spTree>
    <p:extLst>
      <p:ext uri="{BB962C8B-B14F-4D97-AF65-F5344CB8AC3E}">
        <p14:creationId xmlns:p14="http://schemas.microsoft.com/office/powerpoint/2010/main" val="446388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54"/>
            <a:ext cx="10515600" cy="1325563"/>
          </a:xfrm>
        </p:spPr>
        <p:txBody>
          <a:bodyPr>
            <a:normAutofit/>
          </a:bodyPr>
          <a:lstStyle/>
          <a:p>
            <a:pPr algn="ctr"/>
            <a:r>
              <a:rPr lang="en-US" sz="3200" dirty="0" smtClean="0">
                <a:solidFill>
                  <a:schemeClr val="accent5">
                    <a:lumMod val="75000"/>
                  </a:schemeClr>
                </a:solidFill>
              </a:rPr>
              <a:t>Do you like what we do at VAKKAS?</a:t>
            </a:r>
            <a:endParaRPr lang="en-US" sz="3200" dirty="0">
              <a:solidFill>
                <a:schemeClr val="accent5">
                  <a:lumMod val="75000"/>
                </a:schemeClr>
              </a:solidFill>
            </a:endParaRPr>
          </a:p>
        </p:txBody>
      </p:sp>
      <p:sp>
        <p:nvSpPr>
          <p:cNvPr id="3" name="Content Placeholder 2"/>
          <p:cNvSpPr>
            <a:spLocks noGrp="1"/>
          </p:cNvSpPr>
          <p:nvPr>
            <p:ph idx="1"/>
          </p:nvPr>
        </p:nvSpPr>
        <p:spPr>
          <a:xfrm>
            <a:off x="586272" y="1129004"/>
            <a:ext cx="10767527" cy="5458408"/>
          </a:xfrm>
        </p:spPr>
        <p:txBody>
          <a:bodyPr/>
          <a:lstStyle/>
          <a:p>
            <a:pPr algn="ctr"/>
            <a:r>
              <a:rPr lang="en-US" sz="2200" dirty="0" smtClean="0"/>
              <a:t>Please consider making a tax-exempt donation to VAKKAS for helping us advance our mission faster.</a:t>
            </a:r>
          </a:p>
          <a:p>
            <a:endParaRPr lang="en-US" dirty="0"/>
          </a:p>
          <a:p>
            <a:pPr marL="0" indent="0">
              <a:buNone/>
            </a:pPr>
            <a:endParaRPr lang="en-US" dirty="0" smtClean="0"/>
          </a:p>
          <a:p>
            <a:endParaRPr lang="en-US" dirty="0"/>
          </a:p>
          <a:p>
            <a:pPr marL="0" indent="0">
              <a:buNone/>
            </a:pPr>
            <a:endParaRPr lang="en-US" sz="1000" dirty="0" smtClean="0"/>
          </a:p>
          <a:p>
            <a:pPr algn="ctr"/>
            <a:r>
              <a:rPr lang="en-US" sz="2200" dirty="0" smtClean="0"/>
              <a:t>We are as transparent in our organizational donations as we are with our donations in honor of patients. If you want to give to VAKKAS to support our organization, you can advise us on your donations.</a:t>
            </a:r>
          </a:p>
          <a:p>
            <a:pPr marL="0" indent="0">
              <a:buNone/>
            </a:pPr>
            <a:endParaRPr lang="en-US" dirty="0" smtClean="0"/>
          </a:p>
          <a:p>
            <a:endParaRPr lang="en-US" dirty="0"/>
          </a:p>
          <a:p>
            <a:endParaRPr lang="en-US" dirty="0" smtClean="0"/>
          </a:p>
          <a:p>
            <a:pPr marL="0" indent="0">
              <a:buNone/>
            </a:pPr>
            <a:endParaRPr lang="en-US" dirty="0"/>
          </a:p>
          <a:p>
            <a:endParaRPr lang="en-US" dirty="0" smtClean="0"/>
          </a:p>
          <a:p>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3640565" y="4719999"/>
            <a:ext cx="4658940" cy="1532878"/>
          </a:xfrm>
          <a:prstGeom prst="rect">
            <a:avLst/>
          </a:prstGeom>
        </p:spPr>
      </p:pic>
      <p:pic>
        <p:nvPicPr>
          <p:cNvPr id="4" name="Picture 3"/>
          <p:cNvPicPr>
            <a:picLocks noChangeAspect="1"/>
          </p:cNvPicPr>
          <p:nvPr/>
        </p:nvPicPr>
        <p:blipFill>
          <a:blip r:embed="rId3"/>
          <a:stretch>
            <a:fillRect/>
          </a:stretch>
        </p:blipFill>
        <p:spPr>
          <a:xfrm>
            <a:off x="3642264" y="1853461"/>
            <a:ext cx="4657241" cy="1600000"/>
          </a:xfrm>
          <a:prstGeom prst="rect">
            <a:avLst/>
          </a:prstGeom>
        </p:spPr>
      </p:pic>
      <p:sp>
        <p:nvSpPr>
          <p:cNvPr id="6" name="Rounded Rectangle 5"/>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p:cNvPicPr>
            <a:picLocks noChangeAspect="1"/>
          </p:cNvPicPr>
          <p:nvPr/>
        </p:nvPicPr>
        <p:blipFill>
          <a:blip r:embed="rId4"/>
          <a:stretch>
            <a:fillRect/>
          </a:stretch>
        </p:blipFill>
        <p:spPr>
          <a:xfrm>
            <a:off x="8956579" y="5580344"/>
            <a:ext cx="2174094" cy="944024"/>
          </a:xfrm>
          <a:prstGeom prst="rect">
            <a:avLst/>
          </a:prstGeom>
        </p:spPr>
      </p:pic>
    </p:spTree>
    <p:extLst>
      <p:ext uri="{BB962C8B-B14F-4D97-AF65-F5344CB8AC3E}">
        <p14:creationId xmlns:p14="http://schemas.microsoft.com/office/powerpoint/2010/main" val="2932804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277792"/>
            <a:ext cx="10515600" cy="4351338"/>
          </a:xfrm>
        </p:spPr>
        <p:txBody>
          <a:bodyPr>
            <a:normAutofit/>
          </a:bodyPr>
          <a:lstStyle/>
          <a:p>
            <a:pPr marL="0" indent="0" algn="ctr">
              <a:buNone/>
            </a:pPr>
            <a:r>
              <a:rPr lang="en-US" dirty="0" smtClean="0">
                <a:solidFill>
                  <a:srgbClr val="C00000"/>
                </a:solidFill>
              </a:rPr>
              <a:t>ANY QUESTIONS, WE ARE A CLICK AWAY!</a:t>
            </a:r>
          </a:p>
          <a:p>
            <a:pPr marL="0" indent="0" algn="ctr">
              <a:buNone/>
            </a:pPr>
            <a:r>
              <a:rPr lang="en-US" dirty="0" smtClean="0">
                <a:solidFill>
                  <a:schemeClr val="accent1">
                    <a:lumMod val="50000"/>
                  </a:schemeClr>
                </a:solidFill>
                <a:hlinkClick r:id="rId2"/>
              </a:rPr>
              <a:t>www.vakkas.org</a:t>
            </a:r>
            <a:endParaRPr lang="en-US" dirty="0" smtClean="0">
              <a:solidFill>
                <a:schemeClr val="accent1">
                  <a:lumMod val="50000"/>
                </a:schemeClr>
              </a:solidFill>
            </a:endParaRPr>
          </a:p>
          <a:p>
            <a:pPr marL="0" indent="0" algn="ctr">
              <a:buNone/>
            </a:pPr>
            <a:r>
              <a:rPr lang="en-US" dirty="0">
                <a:hlinkClick r:id="rId3"/>
              </a:rPr>
              <a:t>https://www.facebook.com/vakkascharity</a:t>
            </a:r>
            <a:endParaRPr lang="en-US" dirty="0" smtClean="0">
              <a:solidFill>
                <a:schemeClr val="accent1">
                  <a:lumMod val="50000"/>
                </a:schemeClr>
              </a:solidFill>
            </a:endParaRPr>
          </a:p>
          <a:p>
            <a:pPr marL="0" indent="0" algn="ctr">
              <a:buNone/>
            </a:pPr>
            <a:endParaRPr lang="en-US" dirty="0" smtClean="0"/>
          </a:p>
          <a:p>
            <a:pPr marL="0" indent="0" algn="ctr">
              <a:buNone/>
            </a:pPr>
            <a:r>
              <a:rPr lang="en-US" dirty="0" smtClean="0"/>
              <a:t>OR EMAIL US</a:t>
            </a:r>
            <a:r>
              <a:rPr lang="en-US" smtClean="0"/>
              <a:t>: </a:t>
            </a:r>
            <a:r>
              <a:rPr lang="en-US" smtClean="0">
                <a:hlinkClick r:id="rId4"/>
              </a:rPr>
              <a:t>information@vakkas.org</a:t>
            </a:r>
            <a:endParaRPr lang="en-US" dirty="0" smtClean="0"/>
          </a:p>
          <a:p>
            <a:pPr marL="0" indent="0" algn="ctr">
              <a:buNone/>
            </a:pPr>
            <a:endParaRPr lang="en-US" dirty="0" smtClean="0"/>
          </a:p>
          <a:p>
            <a:pPr marL="0" indent="0" algn="ctr">
              <a:buNone/>
            </a:pPr>
            <a:r>
              <a:rPr lang="en-US" dirty="0" smtClean="0"/>
              <a:t>TWIT US @</a:t>
            </a:r>
            <a:r>
              <a:rPr lang="en-US" dirty="0" err="1" smtClean="0"/>
              <a:t>vakkascharity</a:t>
            </a:r>
            <a:endParaRPr lang="en-US" dirty="0" smtClean="0"/>
          </a:p>
          <a:p>
            <a:pPr marL="0" indent="0" algn="ctr">
              <a:buNone/>
            </a:pPr>
            <a:endParaRPr lang="en-US" dirty="0" smtClean="0"/>
          </a:p>
        </p:txBody>
      </p:sp>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030" name="Picture 6" descr="http://www.mythinkpal.com/wp-content/uploads/2012/03/Tweet-Us2.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1743" y="4013430"/>
            <a:ext cx="811763" cy="9882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daconcpts.com/wp-content/uploads/email-u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82401" y="3193177"/>
            <a:ext cx="953602" cy="9536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7"/>
          <a:stretch>
            <a:fillRect/>
          </a:stretch>
        </p:blipFill>
        <p:spPr>
          <a:xfrm>
            <a:off x="8955874" y="5337088"/>
            <a:ext cx="2286000" cy="1013578"/>
          </a:xfrm>
          <a:prstGeom prst="rect">
            <a:avLst/>
          </a:prstGeom>
        </p:spPr>
      </p:pic>
    </p:spTree>
    <p:extLst>
      <p:ext uri="{BB962C8B-B14F-4D97-AF65-F5344CB8AC3E}">
        <p14:creationId xmlns:p14="http://schemas.microsoft.com/office/powerpoint/2010/main" val="87521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680</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Calibri Light</vt:lpstr>
      <vt:lpstr>1_Office Theme</vt:lpstr>
      <vt:lpstr>VAKKAS  Charity Platform for Clinical Cancer Care and for Other Catastrophic Illnesses</vt:lpstr>
      <vt:lpstr>WHAT IS VAKKAS?</vt:lpstr>
      <vt:lpstr>HOW DOES VAKKAS WORK WITH HOSPITALS?</vt:lpstr>
      <vt:lpstr>HOSPITALS CAN ALSO BECOME PHILANTHROPIC CONTRIBUTORS </vt:lpstr>
      <vt:lpstr>VAKKAS—EVERYONE teams up to help the patient.</vt:lpstr>
      <vt:lpstr>VAKKAS Charity Platform for Clinical Cancer Care and for Other Catastrophic Illnesses</vt:lpstr>
      <vt:lpstr>Do you like what we do at VAKKAS?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VAKKAS  Charity Platform for Clinical Cancer Care and for Other Catastrophic Illnesses</dc:title>
  <dc:creator>Sebastien</dc:creator>
  <cp:lastModifiedBy>Sebastien</cp:lastModifiedBy>
  <cp:revision>1</cp:revision>
  <dcterms:created xsi:type="dcterms:W3CDTF">2015-04-27T17:48:10Z</dcterms:created>
  <dcterms:modified xsi:type="dcterms:W3CDTF">2015-04-27T17:48:27Z</dcterms:modified>
</cp:coreProperties>
</file>