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60"/>
  </p:normalViewPr>
  <p:slideViewPr>
    <p:cSldViewPr snapToGrid="0">
      <p:cViewPr varScale="1">
        <p:scale>
          <a:sx n="92" d="100"/>
          <a:sy n="92"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17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933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910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777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421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26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946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5569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187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9266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005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5953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facebook.com/vakkascharity" TargetMode="External"/><Relationship Id="rId7" Type="http://schemas.openxmlformats.org/officeDocument/2006/relationships/image" Target="../media/image1.png"/><Relationship Id="rId2" Type="http://schemas.openxmlformats.org/officeDocument/2006/relationships/hyperlink" Target="http://www.vakkas.org/"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gif"/><Relationship Id="rId4" Type="http://schemas.openxmlformats.org/officeDocument/2006/relationships/hyperlink" Target="mailto:information@vakkas.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nbc.com/id/100840148"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healthcareproblems.org/health-care-statistic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accent5">
                    <a:lumMod val="50000"/>
                  </a:schemeClr>
                </a:solidFill>
              </a:rPr>
              <a:t>VAKKAS</a:t>
            </a:r>
            <a:r>
              <a:rPr lang="en-US" dirty="0" smtClean="0"/>
              <a:t> </a:t>
            </a:r>
            <a:br>
              <a:rPr lang="en-US" dirty="0" smtClean="0"/>
            </a:br>
            <a:r>
              <a:rPr lang="en-US" sz="4400" i="1" dirty="0" smtClean="0">
                <a:solidFill>
                  <a:schemeClr val="accent1">
                    <a:lumMod val="75000"/>
                  </a:schemeClr>
                </a:solidFill>
              </a:rPr>
              <a:t>Charity Platform for Clinical Cancer Care</a:t>
            </a:r>
            <a:br>
              <a:rPr lang="en-US" sz="4400" i="1" dirty="0" smtClean="0">
                <a:solidFill>
                  <a:schemeClr val="accent1">
                    <a:lumMod val="75000"/>
                  </a:schemeClr>
                </a:solidFill>
              </a:rPr>
            </a:br>
            <a:r>
              <a:rPr lang="en-US" sz="1200" i="1" dirty="0">
                <a:solidFill>
                  <a:srgbClr val="5B9BD5">
                    <a:lumMod val="75000"/>
                  </a:srgbClr>
                </a:solidFill>
              </a:rPr>
              <a:t>and for Other Catastrophic Illnesses</a:t>
            </a:r>
            <a:endParaRPr lang="en-US" sz="4400" i="1" dirty="0">
              <a:solidFill>
                <a:schemeClr val="accent1">
                  <a:lumMod val="75000"/>
                </a:schemeClr>
              </a:solidFill>
            </a:endParaRPr>
          </a:p>
        </p:txBody>
      </p:sp>
      <p:sp>
        <p:nvSpPr>
          <p:cNvPr id="3" name="Subtitle 2"/>
          <p:cNvSpPr>
            <a:spLocks noGrp="1"/>
          </p:cNvSpPr>
          <p:nvPr>
            <p:ph type="subTitle" idx="1"/>
          </p:nvPr>
        </p:nvSpPr>
        <p:spPr/>
        <p:txBody>
          <a:bodyPr/>
          <a:lstStyle/>
          <a:p>
            <a:r>
              <a:rPr lang="en-US" dirty="0" smtClean="0"/>
              <a:t>CONTRIBUTOR HANDBOOK</a:t>
            </a:r>
            <a:endParaRPr lang="en-US" dirty="0"/>
          </a:p>
        </p:txBody>
      </p:sp>
      <p:pic>
        <p:nvPicPr>
          <p:cNvPr id="4" name="Picture 3"/>
          <p:cNvPicPr>
            <a:picLocks noChangeAspect="1"/>
          </p:cNvPicPr>
          <p:nvPr/>
        </p:nvPicPr>
        <p:blipFill>
          <a:blip r:embed="rId2"/>
          <a:stretch>
            <a:fillRect/>
          </a:stretch>
        </p:blipFill>
        <p:spPr>
          <a:xfrm>
            <a:off x="4953000" y="4105469"/>
            <a:ext cx="2286000" cy="1013578"/>
          </a:xfrm>
          <a:prstGeom prst="rect">
            <a:avLst/>
          </a:prstGeom>
        </p:spPr>
      </p:pic>
      <p:sp>
        <p:nvSpPr>
          <p:cNvPr id="5" name="Rounded Rectangle 4"/>
          <p:cNvSpPr/>
          <p:nvPr/>
        </p:nvSpPr>
        <p:spPr>
          <a:xfrm>
            <a:off x="326571" y="382555"/>
            <a:ext cx="11364686" cy="5896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3245709" y="5910041"/>
            <a:ext cx="6375015" cy="276999"/>
          </a:xfrm>
          <a:prstGeom prst="rect">
            <a:avLst/>
          </a:prstGeom>
          <a:noFill/>
        </p:spPr>
        <p:txBody>
          <a:bodyPr wrap="none" rtlCol="0">
            <a:spAutoFit/>
          </a:bodyPr>
          <a:lstStyle/>
          <a:p>
            <a:r>
              <a:rPr lang="en-US" sz="1200" dirty="0" err="1">
                <a:solidFill>
                  <a:prstClr val="black"/>
                </a:solidFill>
              </a:rPr>
              <a:t>Vakkas</a:t>
            </a:r>
            <a:r>
              <a:rPr lang="en-US" sz="1200" dirty="0">
                <a:solidFill>
                  <a:prstClr val="black"/>
                </a:solidFill>
              </a:rPr>
              <a:t> is a NJ Non-profit Corporation with EIN46-3845991 and 501c3 application to the IRS # -------- </a:t>
            </a:r>
            <a:endParaRPr lang="en-US" sz="1200" dirty="0">
              <a:solidFill>
                <a:prstClr val="black"/>
              </a:solidFill>
            </a:endParaRPr>
          </a:p>
        </p:txBody>
      </p:sp>
    </p:spTree>
    <p:extLst>
      <p:ext uri="{BB962C8B-B14F-4D97-AF65-F5344CB8AC3E}">
        <p14:creationId xmlns:p14="http://schemas.microsoft.com/office/powerpoint/2010/main" val="3953912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54"/>
            <a:ext cx="10515600" cy="1325563"/>
          </a:xfrm>
        </p:spPr>
        <p:txBody>
          <a:bodyPr>
            <a:normAutofit/>
          </a:bodyPr>
          <a:lstStyle/>
          <a:p>
            <a:pPr algn="ctr"/>
            <a:r>
              <a:rPr lang="en-US" sz="3200" dirty="0" smtClean="0">
                <a:solidFill>
                  <a:schemeClr val="accent5">
                    <a:lumMod val="75000"/>
                  </a:schemeClr>
                </a:solidFill>
              </a:rPr>
              <a:t>Do you like what we do at VAKKAS?</a:t>
            </a:r>
            <a:endParaRPr lang="en-US" sz="3200" dirty="0">
              <a:solidFill>
                <a:schemeClr val="accent5">
                  <a:lumMod val="75000"/>
                </a:schemeClr>
              </a:solidFill>
            </a:endParaRPr>
          </a:p>
        </p:txBody>
      </p:sp>
      <p:sp>
        <p:nvSpPr>
          <p:cNvPr id="3" name="Content Placeholder 2"/>
          <p:cNvSpPr>
            <a:spLocks noGrp="1"/>
          </p:cNvSpPr>
          <p:nvPr>
            <p:ph idx="1"/>
          </p:nvPr>
        </p:nvSpPr>
        <p:spPr>
          <a:xfrm>
            <a:off x="586272" y="1129004"/>
            <a:ext cx="10767527" cy="5458408"/>
          </a:xfrm>
        </p:spPr>
        <p:txBody>
          <a:bodyPr/>
          <a:lstStyle/>
          <a:p>
            <a:pPr algn="ctr"/>
            <a:r>
              <a:rPr lang="en-US" sz="2200" dirty="0" smtClean="0"/>
              <a:t>Please consider making a tax-exempt donation to VAKKAS for helping us advance our mission faster.</a:t>
            </a:r>
          </a:p>
          <a:p>
            <a:endParaRPr lang="en-US" dirty="0"/>
          </a:p>
          <a:p>
            <a:pPr marL="0" indent="0">
              <a:buNone/>
            </a:pPr>
            <a:endParaRPr lang="en-US" dirty="0" smtClean="0"/>
          </a:p>
          <a:p>
            <a:endParaRPr lang="en-US" dirty="0"/>
          </a:p>
          <a:p>
            <a:pPr marL="0" indent="0">
              <a:buNone/>
            </a:pPr>
            <a:endParaRPr lang="en-US" sz="1000" dirty="0" smtClean="0"/>
          </a:p>
          <a:p>
            <a:pPr algn="ctr"/>
            <a:r>
              <a:rPr lang="en-US" sz="2200" dirty="0" smtClean="0"/>
              <a:t>We are as transparent in our organizational donations as we are with our donations in honor of patients. If you want to give to VAKKAS to support our organization, you can advise us on your donations.</a:t>
            </a:r>
          </a:p>
          <a:p>
            <a:pPr marL="0" indent="0">
              <a:buNone/>
            </a:pPr>
            <a:endParaRPr lang="en-US" dirty="0" smtClean="0"/>
          </a:p>
          <a:p>
            <a:endParaRPr lang="en-US" dirty="0"/>
          </a:p>
          <a:p>
            <a:endParaRPr lang="en-US" dirty="0" smtClean="0"/>
          </a:p>
          <a:p>
            <a:pPr marL="0" indent="0">
              <a:buNone/>
            </a:pPr>
            <a:endParaRPr lang="en-US" dirty="0"/>
          </a:p>
          <a:p>
            <a:endParaRPr lang="en-US" dirty="0" smtClean="0"/>
          </a:p>
          <a:p>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3640565" y="4719999"/>
            <a:ext cx="4658940" cy="1532878"/>
          </a:xfrm>
          <a:prstGeom prst="rect">
            <a:avLst/>
          </a:prstGeom>
        </p:spPr>
      </p:pic>
      <p:pic>
        <p:nvPicPr>
          <p:cNvPr id="4" name="Picture 3"/>
          <p:cNvPicPr>
            <a:picLocks noChangeAspect="1"/>
          </p:cNvPicPr>
          <p:nvPr/>
        </p:nvPicPr>
        <p:blipFill>
          <a:blip r:embed="rId3"/>
          <a:stretch>
            <a:fillRect/>
          </a:stretch>
        </p:blipFill>
        <p:spPr>
          <a:xfrm>
            <a:off x="3642264" y="1853461"/>
            <a:ext cx="4657241" cy="1600000"/>
          </a:xfrm>
          <a:prstGeom prst="rect">
            <a:avLst/>
          </a:prstGeom>
        </p:spPr>
      </p:pic>
      <p:sp>
        <p:nvSpPr>
          <p:cNvPr id="6" name="Rounded Rectangle 5"/>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p:cNvPicPr>
            <a:picLocks noChangeAspect="1"/>
          </p:cNvPicPr>
          <p:nvPr/>
        </p:nvPicPr>
        <p:blipFill>
          <a:blip r:embed="rId4"/>
          <a:stretch>
            <a:fillRect/>
          </a:stretch>
        </p:blipFill>
        <p:spPr>
          <a:xfrm>
            <a:off x="8956579" y="5580344"/>
            <a:ext cx="2174094" cy="944024"/>
          </a:xfrm>
          <a:prstGeom prst="rect">
            <a:avLst/>
          </a:prstGeom>
        </p:spPr>
      </p:pic>
    </p:spTree>
    <p:extLst>
      <p:ext uri="{BB962C8B-B14F-4D97-AF65-F5344CB8AC3E}">
        <p14:creationId xmlns:p14="http://schemas.microsoft.com/office/powerpoint/2010/main" val="3113541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277792"/>
            <a:ext cx="10515600" cy="4351338"/>
          </a:xfrm>
        </p:spPr>
        <p:txBody>
          <a:bodyPr>
            <a:normAutofit/>
          </a:bodyPr>
          <a:lstStyle/>
          <a:p>
            <a:pPr marL="0" indent="0" algn="ctr">
              <a:buNone/>
            </a:pPr>
            <a:r>
              <a:rPr lang="en-US" dirty="0" smtClean="0">
                <a:solidFill>
                  <a:srgbClr val="C00000"/>
                </a:solidFill>
              </a:rPr>
              <a:t>ANY QUESTIONS, WE ARE A CLICK AWAY!</a:t>
            </a:r>
          </a:p>
          <a:p>
            <a:pPr marL="0" indent="0" algn="ctr">
              <a:buNone/>
            </a:pPr>
            <a:r>
              <a:rPr lang="en-US" dirty="0" smtClean="0">
                <a:solidFill>
                  <a:schemeClr val="accent1">
                    <a:lumMod val="50000"/>
                  </a:schemeClr>
                </a:solidFill>
                <a:hlinkClick r:id="rId2"/>
              </a:rPr>
              <a:t>www.vakkas.org</a:t>
            </a:r>
            <a:endParaRPr lang="en-US" dirty="0" smtClean="0">
              <a:solidFill>
                <a:schemeClr val="accent1">
                  <a:lumMod val="50000"/>
                </a:schemeClr>
              </a:solidFill>
            </a:endParaRPr>
          </a:p>
          <a:p>
            <a:pPr marL="0" indent="0" algn="ctr">
              <a:buNone/>
            </a:pPr>
            <a:r>
              <a:rPr lang="en-US" dirty="0">
                <a:hlinkClick r:id="rId3"/>
              </a:rPr>
              <a:t>https://www.facebook.com/vakkascharity</a:t>
            </a:r>
            <a:endParaRPr lang="en-US" dirty="0" smtClean="0">
              <a:solidFill>
                <a:schemeClr val="accent1">
                  <a:lumMod val="50000"/>
                </a:schemeClr>
              </a:solidFill>
            </a:endParaRPr>
          </a:p>
          <a:p>
            <a:pPr marL="0" indent="0" algn="ctr">
              <a:buNone/>
            </a:pPr>
            <a:endParaRPr lang="en-US" dirty="0" smtClean="0"/>
          </a:p>
          <a:p>
            <a:pPr marL="0" indent="0" algn="ctr">
              <a:buNone/>
            </a:pPr>
            <a:r>
              <a:rPr lang="en-US" dirty="0" smtClean="0"/>
              <a:t>OR EMAIL US</a:t>
            </a:r>
            <a:r>
              <a:rPr lang="en-US" smtClean="0"/>
              <a:t>: </a:t>
            </a:r>
            <a:r>
              <a:rPr lang="en-US" smtClean="0">
                <a:hlinkClick r:id="rId4"/>
              </a:rPr>
              <a:t>information@vakkas.org</a:t>
            </a:r>
            <a:endParaRPr lang="en-US" dirty="0" smtClean="0"/>
          </a:p>
          <a:p>
            <a:pPr marL="0" indent="0" algn="ctr">
              <a:buNone/>
            </a:pPr>
            <a:endParaRPr lang="en-US" dirty="0" smtClean="0"/>
          </a:p>
          <a:p>
            <a:pPr marL="0" indent="0" algn="ctr">
              <a:buNone/>
            </a:pPr>
            <a:r>
              <a:rPr lang="en-US" dirty="0" smtClean="0"/>
              <a:t>TWIT US @</a:t>
            </a:r>
            <a:r>
              <a:rPr lang="en-US" dirty="0" err="1" smtClean="0"/>
              <a:t>vakkascharity</a:t>
            </a:r>
            <a:endParaRPr lang="en-US" dirty="0" smtClean="0"/>
          </a:p>
          <a:p>
            <a:pPr marL="0" indent="0" algn="ctr">
              <a:buNone/>
            </a:pPr>
            <a:endParaRPr lang="en-US" dirty="0" smtClean="0"/>
          </a:p>
        </p:txBody>
      </p:sp>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030" name="Picture 6" descr="http://www.mythinkpal.com/wp-content/uploads/2012/03/Tweet-Us2.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1743" y="4013430"/>
            <a:ext cx="811763" cy="9882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daconcpts.com/wp-content/uploads/email-u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82401" y="3193177"/>
            <a:ext cx="953602" cy="9536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7"/>
          <a:stretch>
            <a:fillRect/>
          </a:stretch>
        </p:blipFill>
        <p:spPr>
          <a:xfrm>
            <a:off x="8955874" y="5337088"/>
            <a:ext cx="2286000" cy="1013578"/>
          </a:xfrm>
          <a:prstGeom prst="rect">
            <a:avLst/>
          </a:prstGeom>
        </p:spPr>
      </p:pic>
    </p:spTree>
    <p:extLst>
      <p:ext uri="{BB962C8B-B14F-4D97-AF65-F5344CB8AC3E}">
        <p14:creationId xmlns:p14="http://schemas.microsoft.com/office/powerpoint/2010/main" val="3952289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591" y="415173"/>
            <a:ext cx="10515600" cy="1325563"/>
          </a:xfrm>
        </p:spPr>
        <p:txBody>
          <a:bodyPr>
            <a:normAutofit/>
          </a:bodyPr>
          <a:lstStyle/>
          <a:p>
            <a:pPr algn="ctr"/>
            <a:r>
              <a:rPr lang="en-US" sz="3200" dirty="0">
                <a:solidFill>
                  <a:schemeClr val="accent1">
                    <a:lumMod val="50000"/>
                  </a:schemeClr>
                </a:solidFill>
              </a:rPr>
              <a:t>F</a:t>
            </a:r>
            <a:r>
              <a:rPr lang="en-US" sz="3200" dirty="0" smtClean="0">
                <a:solidFill>
                  <a:schemeClr val="accent1">
                    <a:lumMod val="50000"/>
                  </a:schemeClr>
                </a:solidFill>
              </a:rPr>
              <a:t>IGHT AGAINST CANCER: </a:t>
            </a:r>
            <a:br>
              <a:rPr lang="en-US" sz="3200" dirty="0" smtClean="0">
                <a:solidFill>
                  <a:schemeClr val="accent1">
                    <a:lumMod val="50000"/>
                  </a:schemeClr>
                </a:solidFill>
              </a:rPr>
            </a:br>
            <a:r>
              <a:rPr lang="en-US" sz="3000" dirty="0" smtClean="0">
                <a:solidFill>
                  <a:schemeClr val="accent1">
                    <a:lumMod val="50000"/>
                  </a:schemeClr>
                </a:solidFill>
              </a:rPr>
              <a:t>What are your options?</a:t>
            </a:r>
            <a:endParaRPr lang="en-US" sz="3000" dirty="0">
              <a:solidFill>
                <a:schemeClr val="accent1">
                  <a:lumMod val="50000"/>
                </a:schemeClr>
              </a:solidFill>
            </a:endParaRPr>
          </a:p>
        </p:txBody>
      </p:sp>
      <p:sp>
        <p:nvSpPr>
          <p:cNvPr id="3" name="Content Placeholder 2"/>
          <p:cNvSpPr>
            <a:spLocks noGrp="1"/>
          </p:cNvSpPr>
          <p:nvPr>
            <p:ph idx="1"/>
          </p:nvPr>
        </p:nvSpPr>
        <p:spPr>
          <a:xfrm>
            <a:off x="764059" y="1708118"/>
            <a:ext cx="7003992" cy="4569114"/>
          </a:xfrm>
        </p:spPr>
        <p:txBody>
          <a:bodyPr>
            <a:normAutofit lnSpcReduction="10000"/>
          </a:bodyPr>
          <a:lstStyle/>
          <a:p>
            <a:pPr algn="just"/>
            <a:r>
              <a:rPr lang="en-US" sz="2200" dirty="0" smtClean="0"/>
              <a:t>So you hate cancer... Perhaps you have lost a loved one to cancer, or you are a lucky one, and you have seen a loved one thrive against cancer at the end of a long battle.</a:t>
            </a:r>
          </a:p>
          <a:p>
            <a:pPr marL="0" indent="0" algn="just">
              <a:buNone/>
            </a:pPr>
            <a:endParaRPr lang="en-US" sz="800" dirty="0" smtClean="0"/>
          </a:p>
          <a:p>
            <a:pPr algn="just"/>
            <a:r>
              <a:rPr lang="en-US" sz="2200" dirty="0" smtClean="0"/>
              <a:t>Or you have been through that ordeal yourself. It looks like a longtime ago but so real…</a:t>
            </a:r>
          </a:p>
          <a:p>
            <a:pPr marL="0" indent="0" algn="just">
              <a:buNone/>
            </a:pPr>
            <a:endParaRPr lang="en-US" sz="800" dirty="0" smtClean="0"/>
          </a:p>
          <a:p>
            <a:pPr algn="just"/>
            <a:r>
              <a:rPr lang="en-US" sz="2200" dirty="0" smtClean="0"/>
              <a:t>Or perhaps you are simply a conscious individual who cares about those who wake up everyday knowing that cancer is still inside them.</a:t>
            </a:r>
          </a:p>
          <a:p>
            <a:pPr marL="0" indent="0" algn="just">
              <a:buNone/>
            </a:pPr>
            <a:endParaRPr lang="en-US" sz="800" dirty="0" smtClean="0"/>
          </a:p>
          <a:p>
            <a:pPr algn="just"/>
            <a:r>
              <a:rPr lang="en-US" sz="2200" dirty="0" smtClean="0"/>
              <a:t>And YOU WANT TO HELP.</a:t>
            </a:r>
          </a:p>
          <a:p>
            <a:pPr algn="just"/>
            <a:endParaRPr lang="en-US" sz="800" dirty="0" smtClean="0"/>
          </a:p>
          <a:p>
            <a:pPr algn="just"/>
            <a:r>
              <a:rPr lang="en-US" sz="2200" dirty="0" smtClean="0"/>
              <a:t>Just think about those who can barely afford their treatment…</a:t>
            </a:r>
          </a:p>
        </p:txBody>
      </p:sp>
      <p:grpSp>
        <p:nvGrpSpPr>
          <p:cNvPr id="6" name="Group 5"/>
          <p:cNvGrpSpPr/>
          <p:nvPr/>
        </p:nvGrpSpPr>
        <p:grpSpPr>
          <a:xfrm>
            <a:off x="326571" y="382555"/>
            <a:ext cx="11364686" cy="6141813"/>
            <a:chOff x="326571" y="382555"/>
            <a:chExt cx="11364686" cy="6141813"/>
          </a:xfrm>
        </p:grpSpPr>
        <p:pic>
          <p:nvPicPr>
            <p:cNvPr id="4" name="Picture 3"/>
            <p:cNvPicPr>
              <a:picLocks noChangeAspect="1"/>
            </p:cNvPicPr>
            <p:nvPr/>
          </p:nvPicPr>
          <p:blipFill>
            <a:blip r:embed="rId2"/>
            <a:stretch>
              <a:fillRect/>
            </a:stretch>
          </p:blipFill>
          <p:spPr>
            <a:xfrm>
              <a:off x="8958649" y="5381253"/>
              <a:ext cx="2286000" cy="1013578"/>
            </a:xfrm>
            <a:prstGeom prst="rect">
              <a:avLst/>
            </a:prstGeom>
          </p:spPr>
        </p:pic>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 name="Group 6"/>
          <p:cNvGrpSpPr/>
          <p:nvPr/>
        </p:nvGrpSpPr>
        <p:grpSpPr>
          <a:xfrm>
            <a:off x="7589877" y="1680762"/>
            <a:ext cx="4696679" cy="3456501"/>
            <a:chOff x="4991181" y="2194757"/>
            <a:chExt cx="4953000" cy="4088440"/>
          </a:xfrm>
        </p:grpSpPr>
        <p:grpSp>
          <p:nvGrpSpPr>
            <p:cNvPr id="21" name="Group 20"/>
            <p:cNvGrpSpPr/>
            <p:nvPr/>
          </p:nvGrpSpPr>
          <p:grpSpPr>
            <a:xfrm>
              <a:off x="4991181" y="2194757"/>
              <a:ext cx="4953000" cy="4088440"/>
              <a:chOff x="493322" y="1645610"/>
              <a:chExt cx="4953000" cy="4088440"/>
            </a:xfrm>
          </p:grpSpPr>
          <p:grpSp>
            <p:nvGrpSpPr>
              <p:cNvPr id="22" name="Group 21"/>
              <p:cNvGrpSpPr/>
              <p:nvPr/>
            </p:nvGrpSpPr>
            <p:grpSpPr>
              <a:xfrm>
                <a:off x="1629787" y="1645610"/>
                <a:ext cx="2735262" cy="4088440"/>
                <a:chOff x="488375" y="1645610"/>
                <a:chExt cx="2735262" cy="4088440"/>
              </a:xfrm>
            </p:grpSpPr>
            <p:sp>
              <p:nvSpPr>
                <p:cNvPr id="31" name="Rectangle 4"/>
                <p:cNvSpPr>
                  <a:spLocks noChangeArrowheads="1"/>
                </p:cNvSpPr>
                <p:nvPr/>
              </p:nvSpPr>
              <p:spPr bwMode="gray">
                <a:xfrm>
                  <a:off x="488375" y="1645610"/>
                  <a:ext cx="2735262" cy="547688"/>
                </a:xfrm>
                <a:prstGeom prst="rect">
                  <a:avLst/>
                </a:prstGeom>
                <a:solidFill>
                  <a:schemeClr val="accent2">
                    <a:lumMod val="50000"/>
                  </a:schemeClr>
                </a:solidFill>
                <a:ln w="12700" algn="ctr">
                  <a:solidFill>
                    <a:schemeClr val="accent1"/>
                  </a:solidFill>
                  <a:miter lim="800000"/>
                  <a:headEnd/>
                  <a:tailEnd/>
                </a:ln>
                <a:effectLst/>
              </p:spPr>
              <p:txBody>
                <a:bodyPr lIns="90000" tIns="23812" rIns="90000" bIns="23812" anchor="ctr"/>
                <a:lstStyle/>
                <a:p>
                  <a:pPr algn="ctr" defTabSz="228600" eaLnBrk="0" fontAlgn="base" hangingPunct="0">
                    <a:spcBef>
                      <a:spcPct val="0"/>
                    </a:spcBef>
                    <a:spcAft>
                      <a:spcPct val="0"/>
                    </a:spcAft>
                  </a:pPr>
                  <a:r>
                    <a:rPr lang="en-US" sz="1400" b="1" dirty="0">
                      <a:solidFill>
                        <a:srgbClr val="FFFFFF"/>
                      </a:solidFill>
                      <a:cs typeface="Arial" charset="0"/>
                    </a:rPr>
                    <a:t>Cancer Patients</a:t>
                  </a:r>
                  <a:endParaRPr lang="en-US" sz="1400" b="1" dirty="0">
                    <a:solidFill>
                      <a:srgbClr val="FFFFFF"/>
                    </a:solidFill>
                    <a:cs typeface="Arial" charset="0"/>
                  </a:endParaRPr>
                </a:p>
              </p:txBody>
            </p:sp>
            <p:sp>
              <p:nvSpPr>
                <p:cNvPr id="32" name="Rectangle 5"/>
                <p:cNvSpPr>
                  <a:spLocks noChangeArrowheads="1"/>
                </p:cNvSpPr>
                <p:nvPr/>
              </p:nvSpPr>
              <p:spPr bwMode="gray">
                <a:xfrm>
                  <a:off x="488375" y="2205038"/>
                  <a:ext cx="2735262" cy="3529012"/>
                </a:xfrm>
                <a:prstGeom prst="rect">
                  <a:avLst/>
                </a:prstGeom>
                <a:solidFill>
                  <a:schemeClr val="bg1"/>
                </a:solidFill>
                <a:ln w="12700">
                  <a:solidFill>
                    <a:schemeClr val="accent2"/>
                  </a:solidFill>
                  <a:miter lim="800000"/>
                  <a:headEnd/>
                  <a:tailEnd/>
                </a:ln>
                <a:effectLst/>
              </p:spPr>
              <p:txBody>
                <a:bodyPr lIns="90000"/>
                <a:lstStyle/>
                <a:p>
                  <a:pPr marL="114300" indent="-114300" eaLnBrk="0" fontAlgn="base" hangingPunct="0">
                    <a:spcBef>
                      <a:spcPct val="0"/>
                    </a:spcBef>
                    <a:spcAft>
                      <a:spcPct val="25000"/>
                    </a:spcAft>
                    <a:buClr>
                      <a:srgbClr val="B10034"/>
                    </a:buClr>
                    <a:buFont typeface="Wingdings" pitchFamily="2" charset="2"/>
                    <a:buChar char="§"/>
                  </a:pPr>
                  <a:endParaRPr lang="en-US" sz="1200" dirty="0">
                    <a:solidFill>
                      <a:srgbClr val="000000"/>
                    </a:solidFill>
                    <a:cs typeface="Arial" charset="0"/>
                  </a:endParaRPr>
                </a:p>
              </p:txBody>
            </p:sp>
          </p:grpSp>
          <p:sp>
            <p:nvSpPr>
              <p:cNvPr id="23" name="Oval 22"/>
              <p:cNvSpPr/>
              <p:nvPr/>
            </p:nvSpPr>
            <p:spPr>
              <a:xfrm>
                <a:off x="1701802" y="4260730"/>
                <a:ext cx="640080" cy="640080"/>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200" b="1" dirty="0">
                    <a:solidFill>
                      <a:srgbClr val="000000">
                        <a:lumMod val="75000"/>
                        <a:lumOff val="25000"/>
                      </a:srgbClr>
                    </a:solidFill>
                    <a:cs typeface="Calibri" pitchFamily="34" charset="0"/>
                  </a:rPr>
                  <a:t>1/3</a:t>
                </a:r>
              </a:p>
            </p:txBody>
          </p:sp>
          <p:sp>
            <p:nvSpPr>
              <p:cNvPr id="24" name="TextBox 23"/>
              <p:cNvSpPr txBox="1"/>
              <p:nvPr/>
            </p:nvSpPr>
            <p:spPr bwMode="auto">
              <a:xfrm>
                <a:off x="1701802" y="4819860"/>
                <a:ext cx="2448340" cy="769441"/>
              </a:xfrm>
              <a:prstGeom prst="rect">
                <a:avLst/>
              </a:prstGeom>
              <a:noFill/>
              <a:ln w="9525">
                <a:noFill/>
                <a:miter lim="800000"/>
                <a:headEnd/>
                <a:tailEnd/>
              </a:ln>
            </p:spPr>
            <p:txBody>
              <a:bodyPr wrap="square" rtlCol="0">
                <a:spAutoFit/>
              </a:bodyPr>
              <a:lstStyle/>
              <a:p>
                <a:pPr fontAlgn="base">
                  <a:spcBef>
                    <a:spcPct val="0"/>
                  </a:spcBef>
                  <a:spcAft>
                    <a:spcPct val="0"/>
                  </a:spcAft>
                </a:pPr>
                <a:r>
                  <a:rPr lang="en-US" sz="3200" b="1" dirty="0">
                    <a:solidFill>
                      <a:srgbClr val="000000">
                        <a:lumMod val="85000"/>
                        <a:lumOff val="15000"/>
                      </a:srgbClr>
                    </a:solidFill>
                    <a:cs typeface="Calibri" pitchFamily="34" charset="0"/>
                  </a:rPr>
                  <a:t>3</a:t>
                </a:r>
                <a:r>
                  <a:rPr lang="en-US" sz="1200" dirty="0">
                    <a:solidFill>
                      <a:srgbClr val="000000">
                        <a:lumMod val="85000"/>
                        <a:lumOff val="15000"/>
                      </a:srgbClr>
                    </a:solidFill>
                    <a:cs typeface="Calibri" pitchFamily="34" charset="0"/>
                  </a:rPr>
                  <a:t> out of every </a:t>
                </a:r>
                <a:r>
                  <a:rPr lang="en-US" sz="3200" b="1" dirty="0">
                    <a:solidFill>
                      <a:srgbClr val="000000">
                        <a:lumMod val="85000"/>
                        <a:lumOff val="15000"/>
                      </a:srgbClr>
                    </a:solidFill>
                    <a:cs typeface="Calibri" pitchFamily="34" charset="0"/>
                  </a:rPr>
                  <a:t>5</a:t>
                </a:r>
                <a:r>
                  <a:rPr lang="en-US" sz="1200" dirty="0">
                    <a:solidFill>
                      <a:srgbClr val="000000">
                        <a:lumMod val="85000"/>
                        <a:lumOff val="15000"/>
                      </a:srgbClr>
                    </a:solidFill>
                    <a:cs typeface="Calibri" pitchFamily="34" charset="0"/>
                  </a:rPr>
                  <a:t> bankruptcy filings were due to medical </a:t>
                </a:r>
              </a:p>
            </p:txBody>
          </p:sp>
          <p:grpSp>
            <p:nvGrpSpPr>
              <p:cNvPr id="25" name="Group 24"/>
              <p:cNvGrpSpPr/>
              <p:nvPr/>
            </p:nvGrpSpPr>
            <p:grpSpPr>
              <a:xfrm>
                <a:off x="493322" y="2285755"/>
                <a:ext cx="4953000" cy="1828058"/>
                <a:chOff x="-648090" y="2206925"/>
                <a:chExt cx="4953000" cy="1828058"/>
              </a:xfrm>
            </p:grpSpPr>
            <p:sp>
              <p:nvSpPr>
                <p:cNvPr id="27" name="Rectangle 26"/>
                <p:cNvSpPr/>
                <p:nvPr/>
              </p:nvSpPr>
              <p:spPr>
                <a:xfrm>
                  <a:off x="-648090" y="2206925"/>
                  <a:ext cx="4953000" cy="276999"/>
                </a:xfrm>
                <a:prstGeom prst="rect">
                  <a:avLst/>
                </a:prstGeom>
              </p:spPr>
              <p:txBody>
                <a:bodyPr>
                  <a:spAutoFit/>
                </a:bodyPr>
                <a:lstStyle/>
                <a:p>
                  <a:pPr algn="ctr" fontAlgn="base">
                    <a:spcBef>
                      <a:spcPct val="0"/>
                    </a:spcBef>
                    <a:spcAft>
                      <a:spcPct val="0"/>
                    </a:spcAft>
                  </a:pPr>
                  <a:r>
                    <a:rPr lang="en-US" sz="1200" dirty="0">
                      <a:solidFill>
                        <a:srgbClr val="000000"/>
                      </a:solidFill>
                      <a:cs typeface="Calibri" pitchFamily="34" charset="0"/>
                    </a:rPr>
                    <a:t>Number of Uninsured </a:t>
                  </a:r>
                  <a:r>
                    <a:rPr lang="en-US" sz="1200" dirty="0">
                      <a:solidFill>
                        <a:srgbClr val="000000"/>
                      </a:solidFill>
                      <a:cs typeface="Calibri" pitchFamily="34" charset="0"/>
                    </a:rPr>
                    <a:t>in the </a:t>
                  </a:r>
                  <a:r>
                    <a:rPr lang="en-US" sz="1200" dirty="0">
                      <a:solidFill>
                        <a:srgbClr val="000000"/>
                      </a:solidFill>
                      <a:cs typeface="Calibri" pitchFamily="34" charset="0"/>
                    </a:rPr>
                    <a:t>US</a:t>
                  </a:r>
                </a:p>
              </p:txBody>
            </p:sp>
            <p:sp>
              <p:nvSpPr>
                <p:cNvPr id="28" name="Rectangle 27"/>
                <p:cNvSpPr/>
                <p:nvPr/>
              </p:nvSpPr>
              <p:spPr>
                <a:xfrm>
                  <a:off x="940212" y="3003558"/>
                  <a:ext cx="274320" cy="557784"/>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600" dirty="0">
                    <a:solidFill>
                      <a:srgbClr val="000000">
                        <a:lumMod val="75000"/>
                        <a:lumOff val="25000"/>
                      </a:srgbClr>
                    </a:solidFill>
                    <a:cs typeface="Calibri" pitchFamily="34" charset="0"/>
                  </a:endParaRPr>
                </a:p>
              </p:txBody>
            </p:sp>
            <p:sp>
              <p:nvSpPr>
                <p:cNvPr id="29" name="Rectangle 28"/>
                <p:cNvSpPr/>
                <p:nvPr/>
              </p:nvSpPr>
              <p:spPr>
                <a:xfrm>
                  <a:off x="1792207" y="2647095"/>
                  <a:ext cx="233375" cy="928051"/>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err="1">
                    <a:solidFill>
                      <a:srgbClr val="000000">
                        <a:lumMod val="75000"/>
                        <a:lumOff val="25000"/>
                      </a:srgbClr>
                    </a:solidFill>
                    <a:cs typeface="Calibri" pitchFamily="34" charset="0"/>
                  </a:endParaRPr>
                </a:p>
              </p:txBody>
            </p:sp>
            <p:sp>
              <p:nvSpPr>
                <p:cNvPr id="30" name="TextBox 29"/>
                <p:cNvSpPr txBox="1"/>
                <p:nvPr/>
              </p:nvSpPr>
              <p:spPr bwMode="auto">
                <a:xfrm>
                  <a:off x="827309" y="3573318"/>
                  <a:ext cx="714725" cy="461665"/>
                </a:xfrm>
                <a:prstGeom prst="rect">
                  <a:avLst/>
                </a:prstGeom>
                <a:noFill/>
                <a:ln w="9525">
                  <a:noFill/>
                  <a:miter lim="800000"/>
                  <a:headEnd/>
                  <a:tailEnd/>
                </a:ln>
              </p:spPr>
              <p:txBody>
                <a:bodyPr wrap="square" rtlCol="0">
                  <a:spAutoFit/>
                </a:bodyPr>
                <a:lstStyle/>
                <a:p>
                  <a:pPr fontAlgn="base">
                    <a:spcBef>
                      <a:spcPct val="0"/>
                    </a:spcBef>
                    <a:spcAft>
                      <a:spcPct val="0"/>
                    </a:spcAft>
                  </a:pPr>
                  <a:r>
                    <a:rPr lang="en-US" sz="1200" dirty="0">
                      <a:solidFill>
                        <a:srgbClr val="000000">
                          <a:lumMod val="85000"/>
                          <a:lumOff val="15000"/>
                        </a:srgbClr>
                      </a:solidFill>
                      <a:cs typeface="Calibri" pitchFamily="34" charset="0"/>
                    </a:rPr>
                    <a:t>16 m </a:t>
                  </a:r>
                </a:p>
                <a:p>
                  <a:pPr fontAlgn="base">
                    <a:spcBef>
                      <a:spcPct val="0"/>
                    </a:spcBef>
                    <a:spcAft>
                      <a:spcPct val="0"/>
                    </a:spcAft>
                  </a:pPr>
                  <a:r>
                    <a:rPr lang="en-US" sz="1200" dirty="0">
                      <a:solidFill>
                        <a:srgbClr val="000000">
                          <a:lumMod val="85000"/>
                          <a:lumOff val="15000"/>
                        </a:srgbClr>
                      </a:solidFill>
                      <a:cs typeface="Calibri" pitchFamily="34" charset="0"/>
                    </a:rPr>
                    <a:t>in </a:t>
                  </a:r>
                  <a:r>
                    <a:rPr lang="en-US" sz="1200" dirty="0">
                      <a:solidFill>
                        <a:srgbClr val="000000">
                          <a:lumMod val="85000"/>
                          <a:lumOff val="15000"/>
                        </a:srgbClr>
                      </a:solidFill>
                      <a:cs typeface="Calibri" pitchFamily="34" charset="0"/>
                    </a:rPr>
                    <a:t>2003        </a:t>
                  </a:r>
                </a:p>
              </p:txBody>
            </p:sp>
          </p:grpSp>
          <p:sp>
            <p:nvSpPr>
              <p:cNvPr id="26" name="TextBox 25"/>
              <p:cNvSpPr txBox="1"/>
              <p:nvPr/>
            </p:nvSpPr>
            <p:spPr bwMode="auto">
              <a:xfrm>
                <a:off x="2017836" y="4080350"/>
                <a:ext cx="2380528" cy="276999"/>
              </a:xfrm>
              <a:prstGeom prst="rect">
                <a:avLst/>
              </a:prstGeom>
              <a:noFill/>
              <a:ln w="9525">
                <a:noFill/>
                <a:miter lim="800000"/>
                <a:headEnd/>
                <a:tailEnd/>
              </a:ln>
            </p:spPr>
            <p:txBody>
              <a:bodyPr wrap="square" rtlCol="0">
                <a:spAutoFit/>
              </a:bodyPr>
              <a:lstStyle/>
              <a:p>
                <a:pPr algn="ctr" fontAlgn="base">
                  <a:spcBef>
                    <a:spcPct val="0"/>
                  </a:spcBef>
                  <a:spcAft>
                    <a:spcPct val="0"/>
                  </a:spcAft>
                </a:pPr>
                <a:r>
                  <a:rPr lang="en-US" sz="1200" i="1" u="sng" dirty="0">
                    <a:solidFill>
                      <a:srgbClr val="000000">
                        <a:lumMod val="85000"/>
                        <a:lumOff val="15000"/>
                      </a:srgbClr>
                    </a:solidFill>
                    <a:cs typeface="Calibri" pitchFamily="34" charset="0"/>
                  </a:rPr>
                  <a:t>Plus 25 m underinsured       </a:t>
                </a:r>
                <a:endParaRPr lang="en-US" sz="1200" i="1" u="sng" dirty="0">
                  <a:solidFill>
                    <a:srgbClr val="000000">
                      <a:lumMod val="85000"/>
                      <a:lumOff val="15000"/>
                    </a:srgbClr>
                  </a:solidFill>
                  <a:cs typeface="Calibri" pitchFamily="34" charset="0"/>
                </a:endParaRPr>
              </a:p>
            </p:txBody>
          </p:sp>
        </p:grpSp>
        <p:grpSp>
          <p:nvGrpSpPr>
            <p:cNvPr id="33" name="Group 32"/>
            <p:cNvGrpSpPr/>
            <p:nvPr/>
          </p:nvGrpSpPr>
          <p:grpSpPr>
            <a:xfrm>
              <a:off x="6848139" y="3097131"/>
              <a:ext cx="2023166" cy="2400296"/>
              <a:chOff x="2326083" y="2562754"/>
              <a:chExt cx="2023166" cy="2400296"/>
            </a:xfrm>
          </p:grpSpPr>
          <p:sp>
            <p:nvSpPr>
              <p:cNvPr id="34" name="TextBox 33"/>
              <p:cNvSpPr txBox="1"/>
              <p:nvPr/>
            </p:nvSpPr>
            <p:spPr bwMode="auto">
              <a:xfrm>
                <a:off x="2326083" y="4316719"/>
                <a:ext cx="2023166" cy="646331"/>
              </a:xfrm>
              <a:prstGeom prst="rect">
                <a:avLst/>
              </a:prstGeom>
              <a:noFill/>
              <a:ln w="9525">
                <a:noFill/>
                <a:miter lim="800000"/>
                <a:headEnd/>
                <a:tailEnd/>
              </a:ln>
            </p:spPr>
            <p:txBody>
              <a:bodyPr wrap="square" rtlCol="0">
                <a:spAutoFit/>
              </a:bodyPr>
              <a:lstStyle/>
              <a:p>
                <a:pPr fontAlgn="base">
                  <a:spcBef>
                    <a:spcPct val="0"/>
                  </a:spcBef>
                  <a:spcAft>
                    <a:spcPct val="0"/>
                  </a:spcAft>
                </a:pPr>
                <a:r>
                  <a:rPr lang="en-US" sz="1200" dirty="0">
                    <a:solidFill>
                      <a:srgbClr val="000000">
                        <a:lumMod val="85000"/>
                        <a:lumOff val="15000"/>
                      </a:srgbClr>
                    </a:solidFill>
                    <a:cs typeface="Calibri" pitchFamily="34" charset="0"/>
                  </a:rPr>
                  <a:t>of all Americans report difficulty paying for medications </a:t>
                </a:r>
              </a:p>
            </p:txBody>
          </p:sp>
          <p:sp>
            <p:nvSpPr>
              <p:cNvPr id="35" name="Rectangle 34"/>
              <p:cNvSpPr/>
              <p:nvPr/>
            </p:nvSpPr>
            <p:spPr>
              <a:xfrm>
                <a:off x="3641103" y="2562754"/>
                <a:ext cx="276728" cy="1114241"/>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err="1">
                  <a:solidFill>
                    <a:srgbClr val="000000">
                      <a:lumMod val="75000"/>
                      <a:lumOff val="25000"/>
                    </a:srgbClr>
                  </a:solidFill>
                  <a:cs typeface="Calibri" pitchFamily="34" charset="0"/>
                </a:endParaRPr>
              </a:p>
            </p:txBody>
          </p:sp>
          <p:sp>
            <p:nvSpPr>
              <p:cNvPr id="36" name="TextBox 35"/>
              <p:cNvSpPr txBox="1"/>
              <p:nvPr/>
            </p:nvSpPr>
            <p:spPr bwMode="auto">
              <a:xfrm>
                <a:off x="2775620" y="3652148"/>
                <a:ext cx="702727" cy="461665"/>
              </a:xfrm>
              <a:prstGeom prst="rect">
                <a:avLst/>
              </a:prstGeom>
              <a:noFill/>
              <a:ln w="9525">
                <a:noFill/>
                <a:miter lim="800000"/>
                <a:headEnd/>
                <a:tailEnd/>
              </a:ln>
            </p:spPr>
            <p:txBody>
              <a:bodyPr wrap="square" rtlCol="0">
                <a:spAutoFit/>
              </a:bodyPr>
              <a:lstStyle/>
              <a:p>
                <a:pPr fontAlgn="base">
                  <a:spcBef>
                    <a:spcPct val="0"/>
                  </a:spcBef>
                  <a:spcAft>
                    <a:spcPct val="0"/>
                  </a:spcAft>
                </a:pPr>
                <a:r>
                  <a:rPr lang="en-US" sz="1200" dirty="0">
                    <a:solidFill>
                      <a:srgbClr val="000000">
                        <a:lumMod val="85000"/>
                        <a:lumOff val="15000"/>
                      </a:srgbClr>
                    </a:solidFill>
                    <a:cs typeface="Calibri" pitchFamily="34" charset="0"/>
                  </a:rPr>
                  <a:t>30 </a:t>
                </a:r>
                <a:r>
                  <a:rPr lang="en-US" sz="1200" dirty="0">
                    <a:solidFill>
                      <a:srgbClr val="000000">
                        <a:lumMod val="85000"/>
                        <a:lumOff val="15000"/>
                      </a:srgbClr>
                    </a:solidFill>
                    <a:cs typeface="Calibri" pitchFamily="34" charset="0"/>
                  </a:rPr>
                  <a:t>m </a:t>
                </a:r>
              </a:p>
              <a:p>
                <a:pPr fontAlgn="base">
                  <a:spcBef>
                    <a:spcPct val="0"/>
                  </a:spcBef>
                  <a:spcAft>
                    <a:spcPct val="0"/>
                  </a:spcAft>
                </a:pPr>
                <a:r>
                  <a:rPr lang="en-US" sz="1200" dirty="0">
                    <a:solidFill>
                      <a:srgbClr val="000000">
                        <a:lumMod val="85000"/>
                        <a:lumOff val="15000"/>
                      </a:srgbClr>
                    </a:solidFill>
                    <a:cs typeface="Calibri" pitchFamily="34" charset="0"/>
                  </a:rPr>
                  <a:t>in 2012        </a:t>
                </a:r>
                <a:endParaRPr lang="en-US" sz="1200" dirty="0">
                  <a:solidFill>
                    <a:srgbClr val="000000">
                      <a:lumMod val="85000"/>
                      <a:lumOff val="15000"/>
                    </a:srgbClr>
                  </a:solidFill>
                  <a:cs typeface="Calibri" pitchFamily="34" charset="0"/>
                </a:endParaRPr>
              </a:p>
            </p:txBody>
          </p:sp>
          <p:sp>
            <p:nvSpPr>
              <p:cNvPr id="37" name="TextBox 36"/>
              <p:cNvSpPr txBox="1"/>
              <p:nvPr/>
            </p:nvSpPr>
            <p:spPr bwMode="auto">
              <a:xfrm>
                <a:off x="3447415" y="3675144"/>
                <a:ext cx="702727" cy="461665"/>
              </a:xfrm>
              <a:prstGeom prst="rect">
                <a:avLst/>
              </a:prstGeom>
              <a:noFill/>
              <a:ln w="9525">
                <a:noFill/>
                <a:miter lim="800000"/>
                <a:headEnd/>
                <a:tailEnd/>
              </a:ln>
            </p:spPr>
            <p:txBody>
              <a:bodyPr wrap="square" rtlCol="0">
                <a:spAutoFit/>
              </a:bodyPr>
              <a:lstStyle/>
              <a:p>
                <a:pPr fontAlgn="base">
                  <a:spcBef>
                    <a:spcPct val="0"/>
                  </a:spcBef>
                  <a:spcAft>
                    <a:spcPct val="0"/>
                  </a:spcAft>
                </a:pPr>
                <a:r>
                  <a:rPr lang="en-US" sz="1200" dirty="0">
                    <a:solidFill>
                      <a:srgbClr val="000000">
                        <a:lumMod val="85000"/>
                        <a:lumOff val="15000"/>
                      </a:srgbClr>
                    </a:solidFill>
                    <a:cs typeface="Calibri" pitchFamily="34" charset="0"/>
                  </a:rPr>
                  <a:t>45 </a:t>
                </a:r>
                <a:r>
                  <a:rPr lang="en-US" sz="1200" dirty="0">
                    <a:solidFill>
                      <a:srgbClr val="000000">
                        <a:lumMod val="85000"/>
                        <a:lumOff val="15000"/>
                      </a:srgbClr>
                    </a:solidFill>
                    <a:cs typeface="Calibri" pitchFamily="34" charset="0"/>
                  </a:rPr>
                  <a:t>m </a:t>
                </a:r>
              </a:p>
              <a:p>
                <a:pPr fontAlgn="base">
                  <a:spcBef>
                    <a:spcPct val="0"/>
                  </a:spcBef>
                  <a:spcAft>
                    <a:spcPct val="0"/>
                  </a:spcAft>
                </a:pPr>
                <a:r>
                  <a:rPr lang="en-US" sz="1200" dirty="0">
                    <a:solidFill>
                      <a:srgbClr val="000000">
                        <a:lumMod val="85000"/>
                        <a:lumOff val="15000"/>
                      </a:srgbClr>
                    </a:solidFill>
                    <a:cs typeface="Calibri" pitchFamily="34" charset="0"/>
                  </a:rPr>
                  <a:t>in 2013        </a:t>
                </a:r>
                <a:endParaRPr lang="en-US" sz="1200" dirty="0">
                  <a:solidFill>
                    <a:srgbClr val="000000">
                      <a:lumMod val="85000"/>
                      <a:lumOff val="15000"/>
                    </a:srgbClr>
                  </a:solidFill>
                  <a:cs typeface="Calibri" pitchFamily="34" charset="0"/>
                </a:endParaRPr>
              </a:p>
            </p:txBody>
          </p:sp>
        </p:grpSp>
      </p:grpSp>
    </p:spTree>
    <p:extLst>
      <p:ext uri="{BB962C8B-B14F-4D97-AF65-F5344CB8AC3E}">
        <p14:creationId xmlns:p14="http://schemas.microsoft.com/office/powerpoint/2010/main" val="2258052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2"/>
          <p:cNvSpPr txBox="1">
            <a:spLocks/>
          </p:cNvSpPr>
          <p:nvPr/>
        </p:nvSpPr>
        <p:spPr>
          <a:xfrm>
            <a:off x="4572148" y="2431315"/>
            <a:ext cx="2739469" cy="3591949"/>
          </a:xfrm>
          <a:prstGeom prst="rect">
            <a:avLst/>
          </a:prstGeom>
          <a:solidFill>
            <a:schemeClr val="accent1">
              <a:lumMod val="20000"/>
              <a:lumOff val="80000"/>
            </a:schemeClr>
          </a:solidFill>
          <a:ln w="25400" cmpd="sng">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sz="1800" b="1" u="sng" dirty="0" smtClean="0">
                <a:solidFill>
                  <a:srgbClr val="5B9BD5">
                    <a:lumMod val="50000"/>
                  </a:srgbClr>
                </a:solidFill>
                <a:effectLst>
                  <a:outerShdw blurRad="38100" dist="38100" dir="2700000" algn="tl">
                    <a:srgbClr val="000000">
                      <a:alpha val="43137"/>
                    </a:srgbClr>
                  </a:outerShdw>
                </a:effectLst>
              </a:rPr>
              <a:t>VAKKAS APPROACH</a:t>
            </a:r>
          </a:p>
          <a:p>
            <a:pPr marL="0" indent="0" algn="ctr">
              <a:lnSpc>
                <a:spcPct val="100000"/>
              </a:lnSpc>
              <a:spcBef>
                <a:spcPts val="0"/>
              </a:spcBef>
              <a:buFont typeface="Arial" panose="020B0604020202020204" pitchFamily="34" charset="0"/>
              <a:buNone/>
            </a:pPr>
            <a:endParaRPr lang="en-US" sz="800" b="1" dirty="0" smtClean="0">
              <a:solidFill>
                <a:srgbClr val="5B9BD5">
                  <a:lumMod val="75000"/>
                </a:srgbClr>
              </a:solidFill>
            </a:endParaRPr>
          </a:p>
          <a:p>
            <a:pPr marL="0" indent="0" algn="ctr">
              <a:lnSpc>
                <a:spcPct val="100000"/>
              </a:lnSpc>
              <a:spcBef>
                <a:spcPts val="0"/>
              </a:spcBef>
              <a:buFont typeface="Arial" panose="020B0604020202020204" pitchFamily="34" charset="0"/>
              <a:buNone/>
            </a:pPr>
            <a:r>
              <a:rPr lang="en-US" sz="1700" b="1" dirty="0" smtClean="0">
                <a:solidFill>
                  <a:srgbClr val="5B9BD5">
                    <a:lumMod val="75000"/>
                  </a:srgbClr>
                </a:solidFill>
              </a:rPr>
              <a:t>HELP A REAL PERSON</a:t>
            </a:r>
          </a:p>
          <a:p>
            <a:pPr marL="0" indent="0" algn="ctr">
              <a:lnSpc>
                <a:spcPct val="100000"/>
              </a:lnSpc>
              <a:spcBef>
                <a:spcPts val="0"/>
              </a:spcBef>
              <a:buFont typeface="Arial" panose="020B0604020202020204" pitchFamily="34" charset="0"/>
              <a:buNone/>
            </a:pPr>
            <a:endParaRPr lang="en-US" sz="800" b="1" dirty="0" smtClean="0">
              <a:solidFill>
                <a:srgbClr val="5B9BD5">
                  <a:lumMod val="75000"/>
                </a:srgbClr>
              </a:solidFill>
            </a:endParaRPr>
          </a:p>
          <a:p>
            <a:pPr marL="0" indent="0" algn="ctr">
              <a:lnSpc>
                <a:spcPct val="100000"/>
              </a:lnSpc>
              <a:spcBef>
                <a:spcPts val="0"/>
              </a:spcBef>
              <a:buFont typeface="Arial" panose="020B0604020202020204" pitchFamily="34" charset="0"/>
              <a:buNone/>
            </a:pPr>
            <a:r>
              <a:rPr lang="en-US" sz="1700" b="1" dirty="0" smtClean="0">
                <a:solidFill>
                  <a:srgbClr val="5B9BD5">
                    <a:lumMod val="75000"/>
                  </a:srgbClr>
                </a:solidFill>
              </a:rPr>
              <a:t>MAKE A TAX-EXEMPT DONATION</a:t>
            </a:r>
          </a:p>
          <a:p>
            <a:pPr marL="0" indent="0" algn="ctr">
              <a:lnSpc>
                <a:spcPct val="100000"/>
              </a:lnSpc>
              <a:spcBef>
                <a:spcPts val="0"/>
              </a:spcBef>
              <a:buFont typeface="Arial" panose="020B0604020202020204" pitchFamily="34" charset="0"/>
              <a:buNone/>
            </a:pPr>
            <a:endParaRPr lang="en-US" sz="800" b="1" dirty="0">
              <a:solidFill>
                <a:srgbClr val="5B9BD5">
                  <a:lumMod val="75000"/>
                </a:srgbClr>
              </a:solidFill>
            </a:endParaRPr>
          </a:p>
          <a:p>
            <a:pPr marL="0" indent="0" algn="ctr">
              <a:lnSpc>
                <a:spcPct val="100000"/>
              </a:lnSpc>
              <a:spcBef>
                <a:spcPts val="0"/>
              </a:spcBef>
              <a:buFont typeface="Arial" panose="020B0604020202020204" pitchFamily="34" charset="0"/>
              <a:buNone/>
            </a:pPr>
            <a:r>
              <a:rPr lang="en-US" sz="1700" b="1" dirty="0">
                <a:solidFill>
                  <a:srgbClr val="5B9BD5">
                    <a:lumMod val="75000"/>
                  </a:srgbClr>
                </a:solidFill>
              </a:rPr>
              <a:t>KNOW </a:t>
            </a:r>
            <a:r>
              <a:rPr lang="en-US" sz="1700" b="1" dirty="0" smtClean="0">
                <a:solidFill>
                  <a:srgbClr val="5B9BD5">
                    <a:lumMod val="75000"/>
                  </a:srgbClr>
                </a:solidFill>
              </a:rPr>
              <a:t>exactly HOW </a:t>
            </a:r>
            <a:r>
              <a:rPr lang="en-US" sz="1700" b="1" dirty="0">
                <a:solidFill>
                  <a:srgbClr val="5B9BD5">
                    <a:lumMod val="75000"/>
                  </a:srgbClr>
                </a:solidFill>
              </a:rPr>
              <a:t>YOUR DONATION IS SPENT</a:t>
            </a:r>
          </a:p>
          <a:p>
            <a:pPr marL="0" indent="0" algn="ctr">
              <a:lnSpc>
                <a:spcPct val="100000"/>
              </a:lnSpc>
              <a:spcBef>
                <a:spcPts val="0"/>
              </a:spcBef>
              <a:buFont typeface="Arial" panose="020B0604020202020204" pitchFamily="34" charset="0"/>
              <a:buNone/>
            </a:pPr>
            <a:endParaRPr lang="en-US" sz="800" b="1" dirty="0" smtClean="0">
              <a:solidFill>
                <a:srgbClr val="5B9BD5">
                  <a:lumMod val="75000"/>
                </a:srgbClr>
              </a:solidFill>
            </a:endParaRPr>
          </a:p>
          <a:p>
            <a:pPr marL="0" indent="0" algn="ctr">
              <a:lnSpc>
                <a:spcPct val="100000"/>
              </a:lnSpc>
              <a:spcBef>
                <a:spcPts val="0"/>
              </a:spcBef>
              <a:buFont typeface="Arial" panose="020B0604020202020204" pitchFamily="34" charset="0"/>
              <a:buNone/>
            </a:pPr>
            <a:r>
              <a:rPr lang="en-US" sz="1700" b="1" dirty="0" smtClean="0">
                <a:solidFill>
                  <a:srgbClr val="5B9BD5">
                    <a:lumMod val="75000"/>
                  </a:srgbClr>
                </a:solidFill>
              </a:rPr>
              <a:t>DO </a:t>
            </a:r>
            <a:r>
              <a:rPr lang="en-US" sz="1700" b="1" dirty="0">
                <a:solidFill>
                  <a:srgbClr val="5B9BD5">
                    <a:lumMod val="75000"/>
                  </a:srgbClr>
                </a:solidFill>
              </a:rPr>
              <a:t>NOT PAY ANY FEES</a:t>
            </a:r>
          </a:p>
          <a:p>
            <a:pPr marL="0" indent="0" algn="ctr">
              <a:lnSpc>
                <a:spcPct val="100000"/>
              </a:lnSpc>
              <a:spcBef>
                <a:spcPts val="0"/>
              </a:spcBef>
              <a:buFont typeface="Arial" panose="020B0604020202020204" pitchFamily="34" charset="0"/>
              <a:buNone/>
            </a:pPr>
            <a:endParaRPr lang="en-US" sz="800" b="1" dirty="0">
              <a:solidFill>
                <a:srgbClr val="5B9BD5">
                  <a:lumMod val="75000"/>
                </a:srgbClr>
              </a:solidFill>
            </a:endParaRPr>
          </a:p>
          <a:p>
            <a:pPr marL="0" indent="0" algn="ctr">
              <a:lnSpc>
                <a:spcPct val="100000"/>
              </a:lnSpc>
              <a:spcBef>
                <a:spcPts val="0"/>
              </a:spcBef>
              <a:buFont typeface="Arial" panose="020B0604020202020204" pitchFamily="34" charset="0"/>
              <a:buNone/>
            </a:pPr>
            <a:r>
              <a:rPr lang="en-US" sz="1700" b="1" dirty="0" smtClean="0">
                <a:solidFill>
                  <a:srgbClr val="ED7D31">
                    <a:lumMod val="50000"/>
                  </a:srgbClr>
                </a:solidFill>
              </a:rPr>
              <a:t>ADOPT A PATIENT. </a:t>
            </a:r>
            <a:r>
              <a:rPr lang="en-US" sz="1600" b="1" dirty="0" smtClean="0">
                <a:solidFill>
                  <a:srgbClr val="ED7D31">
                    <a:lumMod val="50000"/>
                  </a:srgbClr>
                </a:solidFill>
              </a:rPr>
              <a:t>CONTRIBUTE TO A CAUSE.</a:t>
            </a:r>
            <a:r>
              <a:rPr lang="en-US" sz="1700" b="1" dirty="0" smtClean="0">
                <a:solidFill>
                  <a:srgbClr val="ED7D31">
                    <a:lumMod val="50000"/>
                  </a:srgbClr>
                </a:solidFill>
              </a:rPr>
              <a:t> SAVE A LIFE…TODAY!</a:t>
            </a:r>
            <a:endParaRPr lang="en-US" sz="2400" dirty="0">
              <a:solidFill>
                <a:prstClr val="black"/>
              </a:solidFill>
            </a:endParaRPr>
          </a:p>
        </p:txBody>
      </p:sp>
      <p:sp>
        <p:nvSpPr>
          <p:cNvPr id="2" name="Title 1"/>
          <p:cNvSpPr>
            <a:spLocks noGrp="1"/>
          </p:cNvSpPr>
          <p:nvPr>
            <p:ph type="title"/>
          </p:nvPr>
        </p:nvSpPr>
        <p:spPr>
          <a:xfrm>
            <a:off x="517545" y="442396"/>
            <a:ext cx="10664889" cy="978745"/>
          </a:xfrm>
        </p:spPr>
        <p:txBody>
          <a:bodyPr>
            <a:noAutofit/>
          </a:bodyPr>
          <a:lstStyle/>
          <a:p>
            <a:pPr algn="ctr"/>
            <a:r>
              <a:rPr lang="en-US" sz="3200" dirty="0" smtClean="0">
                <a:solidFill>
                  <a:srgbClr val="002060"/>
                </a:solidFill>
              </a:rPr>
              <a:t>How can you HELP?</a:t>
            </a:r>
            <a:endParaRPr lang="en-US" sz="3200" dirty="0">
              <a:solidFill>
                <a:srgbClr val="002060"/>
              </a:solidFill>
            </a:endParaRPr>
          </a:p>
        </p:txBody>
      </p:sp>
      <p:sp>
        <p:nvSpPr>
          <p:cNvPr id="3" name="Content Placeholder 2"/>
          <p:cNvSpPr>
            <a:spLocks noGrp="1"/>
          </p:cNvSpPr>
          <p:nvPr>
            <p:ph idx="1"/>
          </p:nvPr>
        </p:nvSpPr>
        <p:spPr>
          <a:xfrm>
            <a:off x="7507057" y="2690908"/>
            <a:ext cx="3840480" cy="2879215"/>
          </a:xfrm>
        </p:spPr>
        <p:txBody>
          <a:bodyPr>
            <a:normAutofit lnSpcReduction="10000"/>
          </a:bodyPr>
          <a:lstStyle/>
          <a:p>
            <a:pPr marL="0" indent="0" algn="ctr">
              <a:lnSpc>
                <a:spcPct val="100000"/>
              </a:lnSpc>
              <a:spcBef>
                <a:spcPts val="0"/>
              </a:spcBef>
              <a:buNone/>
            </a:pPr>
            <a:r>
              <a:rPr lang="en-US" sz="1300" dirty="0" smtClean="0">
                <a:solidFill>
                  <a:schemeClr val="accent1">
                    <a:lumMod val="50000"/>
                  </a:schemeClr>
                </a:solidFill>
              </a:rPr>
              <a:t>Another Approach: </a:t>
            </a:r>
          </a:p>
          <a:p>
            <a:pPr marL="0" indent="0" algn="ctr">
              <a:lnSpc>
                <a:spcPct val="100000"/>
              </a:lnSpc>
              <a:spcBef>
                <a:spcPts val="0"/>
              </a:spcBef>
              <a:buNone/>
            </a:pPr>
            <a:r>
              <a:rPr lang="en-US" sz="1300" dirty="0" smtClean="0">
                <a:solidFill>
                  <a:schemeClr val="accent1">
                    <a:lumMod val="50000"/>
                  </a:schemeClr>
                </a:solidFill>
              </a:rPr>
              <a:t>LISTEN TO A STORY &amp; </a:t>
            </a:r>
          </a:p>
          <a:p>
            <a:pPr marL="0" indent="0" algn="ctr">
              <a:lnSpc>
                <a:spcPct val="100000"/>
              </a:lnSpc>
              <a:spcBef>
                <a:spcPts val="0"/>
              </a:spcBef>
              <a:buNone/>
            </a:pPr>
            <a:r>
              <a:rPr lang="en-US" sz="1300" dirty="0" smtClean="0">
                <a:solidFill>
                  <a:schemeClr val="accent1">
                    <a:lumMod val="50000"/>
                  </a:schemeClr>
                </a:solidFill>
              </a:rPr>
              <a:t>CLICK-and-PAY APPROACH</a:t>
            </a:r>
          </a:p>
          <a:p>
            <a:pPr marL="0" indent="0" algn="just">
              <a:lnSpc>
                <a:spcPct val="100000"/>
              </a:lnSpc>
              <a:spcBef>
                <a:spcPts val="0"/>
              </a:spcBef>
              <a:buNone/>
            </a:pPr>
            <a:r>
              <a:rPr lang="en-US" sz="1200" i="1" dirty="0" smtClean="0"/>
              <a:t>You </a:t>
            </a:r>
            <a:r>
              <a:rPr lang="en-US" sz="1200" i="1" dirty="0"/>
              <a:t>could also go to one of </a:t>
            </a:r>
            <a:r>
              <a:rPr lang="en-US" sz="1200" i="1" dirty="0" smtClean="0"/>
              <a:t>the several </a:t>
            </a:r>
            <a:r>
              <a:rPr lang="en-US" sz="1200" b="1" i="1" dirty="0" smtClean="0"/>
              <a:t>for-profit </a:t>
            </a:r>
            <a:r>
              <a:rPr lang="en-US" sz="1200" i="1" dirty="0" smtClean="0"/>
              <a:t>social </a:t>
            </a:r>
            <a:r>
              <a:rPr lang="en-US" sz="1200" i="1" dirty="0"/>
              <a:t>entrepreneurship sites </a:t>
            </a:r>
            <a:r>
              <a:rPr lang="en-US" sz="1200" i="1" dirty="0" smtClean="0"/>
              <a:t>and choose a real person who wholeheartedly shares his/her story.</a:t>
            </a:r>
          </a:p>
          <a:p>
            <a:pPr marL="0" indent="0" algn="just">
              <a:lnSpc>
                <a:spcPct val="100000"/>
              </a:lnSpc>
              <a:spcBef>
                <a:spcPts val="0"/>
              </a:spcBef>
              <a:buNone/>
            </a:pPr>
            <a:r>
              <a:rPr lang="en-US" sz="1200" i="1" dirty="0" smtClean="0"/>
              <a:t> </a:t>
            </a:r>
          </a:p>
          <a:p>
            <a:pPr marL="0" indent="0" algn="just">
              <a:lnSpc>
                <a:spcPct val="100000"/>
              </a:lnSpc>
              <a:spcBef>
                <a:spcPts val="0"/>
              </a:spcBef>
              <a:buNone/>
            </a:pPr>
            <a:r>
              <a:rPr lang="en-US" sz="1200" i="1" dirty="0" smtClean="0"/>
              <a:t>You are so moved that you click and </a:t>
            </a:r>
            <a:r>
              <a:rPr lang="en-US" sz="1200" i="1" dirty="0"/>
              <a:t>t</a:t>
            </a:r>
            <a:r>
              <a:rPr lang="en-US" sz="1200" i="1" dirty="0" smtClean="0"/>
              <a:t>he person of your choice receives your contribution.</a:t>
            </a:r>
          </a:p>
          <a:p>
            <a:pPr marL="0" indent="0" algn="just">
              <a:lnSpc>
                <a:spcPct val="100000"/>
              </a:lnSpc>
              <a:spcBef>
                <a:spcPts val="0"/>
              </a:spcBef>
              <a:buNone/>
            </a:pPr>
            <a:endParaRPr lang="en-US" sz="1200" i="1" dirty="0"/>
          </a:p>
          <a:p>
            <a:pPr marL="0" indent="0" algn="just">
              <a:lnSpc>
                <a:spcPct val="100000"/>
              </a:lnSpc>
              <a:spcBef>
                <a:spcPts val="0"/>
              </a:spcBef>
              <a:buNone/>
            </a:pPr>
            <a:r>
              <a:rPr lang="en-US" sz="1200" i="1" dirty="0" smtClean="0"/>
              <a:t>But again, how is your contribution spent exactly? </a:t>
            </a:r>
          </a:p>
          <a:p>
            <a:pPr marL="0" indent="0" algn="just">
              <a:lnSpc>
                <a:spcPct val="100000"/>
              </a:lnSpc>
              <a:spcBef>
                <a:spcPts val="0"/>
              </a:spcBef>
              <a:buNone/>
            </a:pPr>
            <a:endParaRPr lang="en-US" sz="1200" i="1" dirty="0"/>
          </a:p>
          <a:p>
            <a:pPr marL="0" indent="0" algn="just">
              <a:lnSpc>
                <a:spcPct val="100000"/>
              </a:lnSpc>
              <a:spcBef>
                <a:spcPts val="0"/>
              </a:spcBef>
              <a:buNone/>
            </a:pPr>
            <a:r>
              <a:rPr lang="en-US" sz="1200" i="1" dirty="0" smtClean="0"/>
              <a:t>Of course, you know for sure that a small percentage of your donation (usually around 7 percent) goes to the profit-making site. </a:t>
            </a:r>
          </a:p>
          <a:p>
            <a:endParaRPr lang="en-US" sz="1200" dirty="0"/>
          </a:p>
        </p:txBody>
      </p:sp>
      <p:sp>
        <p:nvSpPr>
          <p:cNvPr id="4" name="Rounded Rectangle 3"/>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p:cNvPicPr>
            <a:picLocks noChangeAspect="1"/>
          </p:cNvPicPr>
          <p:nvPr/>
        </p:nvPicPr>
        <p:blipFill>
          <a:blip r:embed="rId2"/>
          <a:stretch>
            <a:fillRect/>
          </a:stretch>
        </p:blipFill>
        <p:spPr>
          <a:xfrm>
            <a:off x="8772641" y="5607697"/>
            <a:ext cx="2286000" cy="954245"/>
          </a:xfrm>
          <a:prstGeom prst="rect">
            <a:avLst/>
          </a:prstGeom>
        </p:spPr>
      </p:pic>
      <p:sp>
        <p:nvSpPr>
          <p:cNvPr id="6" name="AutoShape 2" descr="data:image/jpeg;base64,/9j/4AAQSkZJRgABAQAAAQABAAD/2wCEAAkGBwgHBgkIBwgKCgkLDRYPDQwMDRsUFRAWIB0iIiAdHx8kKDQsJCYxJx8fLT0tMTU3Ojo6Iys/RD84QzQ5OjcBCgoKDQwNGg8PGjclHyU3Nzc3Nzc3Nzc3Nzc3Nzc3Nzc3Nzc3Nzc3Nzc3Nzc3Nzc3Nzc3Nzc3Nzc3Nzc3Nzc3N//AABEIAHAAcQMBIgACEQEDEQH/xAAcAAACAwEBAQEAAAAAAAAAAAAGBwAEBQEDAgj/xABDEAABAwMCAwUFAwgIBwAAAAABAgMEAAURBiEHEjETQVFhcRUigZGhFDKxFiNCYoKSwdEXJFJVcpPS8URUVmOUouH/xAAZAQEBAQEBAQAAAAAAAAAAAAAAAQIDBAX/xAAlEQEBAAIBBAEDBQAAAAAAAAAAAQIRIQMSMUFRBBNhIiMykbH/2gAMAwEAAhEDEQA/AHjUqVKCVKlSglSpXytQQkqUQEjck91B9VzNA2o+KmmLK8Izc1E2UVBHJHUChBzj319AB39TWDcla31ilQteoLHBt5Tum3vqdUoHxXygj4YpoHt/1ZYdPNld3uceOe5sqys+iRvQgOJ0u8rLej9Mz7gObH2qSnsWceOd/wCFaun+HWn7YEP+zY7s3PMuQ9zOqKu8jnJx/wDaKFRktpGVgJHQAVqSewBGFxFuynTOvlvsrR+61AY7VePNSunwNAbus7/onV8tj2vLv9riLQib2ychJV3BW/Kob43AJyKZeu9WxNL2h5XaoVcXEYiRs5WtR2Bx4CvjQmiWrfo4w7uyiRJuOXrglzftFK7j6dPXJq3GRIL7LdoV6trFwtr6X4z6eZC0/UHwIOxFX6Q0GZP4Q6u+wS1OPaYnry2c57LJGT/iTncd43609WHm5DLbzC0racSFIWk5CgdwQawr0qVKlBDWLfdT2mxJ/r8oB4jKI7YLjqx5IG5Hn0qrC1E/eXyix29b0MfeuEnLTR7vzYI5nPUYT+tXteL9YdMRzIvE2JGcVuTygOOnxCR7xoBVzWeq79LVE0ppd6MyCAbhdklpIHiEbZ8ep9K3LfbnbM2bpqzUjkh1OVFS1iNFaB7ggbHHirJpc6k459q59m07D7BskAzZSeYgd5DY/ifhWMzpVXEB77Q5xAZnyCMpYdZUFJPh2ZUMD0FXQMdU8b7PbypiwsKubw27VWW2gfiMq+G3nS/VqSXr1xTGoNZotCFk8sQR1JY696gQD+1TS07pvVlnZbYcudsusdACeWRGKFgd2FjJ+YNF8KI6pA+22+OhQG/ZK5hnyyBV18he6H0PcrOwhdnv1mnxVe8FKtyV82fBxK8/WmbDYcQhIkttc4G/Z/d+Ga9WYrLQy232ffgbVZpb8DmMDYVVklKyOVXvA9KsqOAT4UGcQ9UWux2SSqarL7jKkssjmy4rBwCUj3RkdTTHyBrDmteJSIrrLQtunF85KF84deVjlByB0wdh4edNhIwnFL/gpYV2fRzL8kKEmeoyXObr733c/AD4mmCKloGtYaYtGoYbbF4YdeaaUXEBta0kKxjI5TufnQZw41IzZNQP6NkyJC4QObS7LZW0vB3LRCwCcd3+1NZ1JUggYz50v+ItmvV3hmNbrbb31tYcYkuSVIeZcG4KPdwCD+tvV8wMHPkflUpH+3uL390o/dT/AK65U1Ri37jJerzJTEtK2bHDWQgv/fWkeJVjYegzWNB0pdptw9oxLjZNQOAKUW35vOp3A/SSshXzNW9PaSvEq3tSYujbXcWXPebeVcO49xAdHyIzRHCsUxlWZHCaItOwJTPSdvIFRpIO2yzS0LaTd+FsJ1s7qdhSUE48hzkfWjSy6P0tMQl13SRt7qcHlfbAUD5FKiPrWXarrMtikpicMJUVsfpMLbz+Az860jxIcitcz+jtRI8hHCt/ga0DmHEbjNNtsOENoHKATzbep3q3igFPFW1BSUv2q9sbZVzwV+7616QuLejZZx7UDJyBh5paPry4x8azd0HVdrEiarscxKTGukN3mOE8r6N/rWmmW0sfm1gn501RyU642jLYSfjSK19N1TqjUkPRs2FHt7T7wdSppwu86QD75O2w3OMDcUztZaht1mhq9pTJVuS6OVMuPHU4En15VJB9RS64NRpN71XeNRypUialpP2dh+ScuKyQenQYSOg6c1a/A3Uv8SNMcjSI0HUEBsYSWcMugDoMengDXvH4y26NITF1BablansYX2zPMAe/GNz8qYHYuf2DVSfAh3BosXCJHlN9Ch5sLHyNauO/FTb1s2o7Re2EvWy4R5CFDPuLGR6jqK7e4saTFcRKaWtkpyoIKsn05d8+lA1z4U6blLL1vTJtUnOUuw3SAD/hOfpiqTFr4jabTyW+4xr/AA0HIZlqKXSnwCieuPE1O2yq9/yX0p/c2of3pf8AqqV6/lZqv/oCd/5if5V2rwhNsxL5oO/Rjdzcrcy4rKzBeSFOJHXlJyknyVX6F0NqG3X2AlyBOmywnYuS2OzWT5kJCT+zVrVFihapsa2JTYWhxOx7we4g9xpJ229am4aXtuyKcakW95wdiJKilvBO5SrqjruNwOuKzrhX6PAFTlHgKoWuS8/GackFlKlJBIac7ROf1VYGRV+s2aGRqm4otFinT1bCNHcd9SEnH1xSC4R265XK7SZbsW6LiSVfnpDDqWmyck+/zDKt+5Jpi8e7wYOkvsTRPaz3Us7deUe8r8APjWpwztM232KC1JvDLyW2UpEeM0gJaOMkFQ3Ud9z45qwaD+gdLz088myQ1OK+8sMgKUfEkYJ9ayXeEmnkrU5b3blb1kYzElqRj0zmmCBiu1Nhcf0aykxXof5WX12I8koW08tDoKT1HvCiHQmkomj7QuBCcedDjpdW49jmJwB3AeAomrhIG5NN7HFJChg9KrPpShPK2jc9TiqV71NZ7EyHbrPYjJJwkOLAKvQdTQd/SY9e33Imi7HLuTqB7zzuGWUZ6Ek747+6k3Aa1SuN2tttSTcbhFi4G/bOhP0NLTT8rU2udQXax3++vWd2CMLjQGgkuDOCQs7+HwVR/YuHOmLK52zVuTJlE8ypMw9s4pXjk7A+grpeomlX8v8ASf8Af8D/ADKlFvs2B/yUb/KT/KpWfuU0EeHdwfetD9pnL5plvWWFKI3WAAUr+KSD61i65tsfUYes09lLUvsy5Gf6gqHePTIyO8Gs2y6otq9SxbhbHnFtPARpXMypAwT7iskAHCvd2/tjwo01xYzeLWH4j6mJTR7aO+2MltY6HzHUEd4Jrre2ZWTmJN65KzhDdnLHfZtjv13chhv3Wor5T2Sl9NlK3SdxgDY5p9xnEqbACiTjNfnnVFv/ACltib9FhhF4tigi4Qlo5ufl33HeMDPmCfCnNom9wr3pqLOgJQ2hxoJ7FAwGlDYox3YP0rnZ6aLjixJg3LiBYrTco0yZFaaW65GhpJcWVnAGBv8AoDON8U2dNxo0W1sNQ7abeylACWFABSfUAnf40vNNWe83jX961A3OVCtokGKEpbSpchLXukAqB5BkHcbnf1o01NrSwaUjj2rPQHgPdjoPO6r9kfidqzQSZFU7ldIFrjqkXGWxGaT1W84ED60sZGtNZ6p5W9K2Y2yM5/xk4Arx4pT/AL16QeGjUqQLjqudIvU4jPK6rDafIJ6Y8unlSYWjTncVILz6oumLbOvkkZGYrZDYPms93niqjsPW1/AXdrmzYYajvHhnLuPAuHp8KuvJvMFAh6et1qt7f6POSfjhIA+tY83TespqwZWr4kVHgzHSPqTn61vt0NiwaH03Dldqhj7dM6qkyVKdUT45P8KpPKTpniVBlnDUS6o+wupAAHaDdo/HdNaekbPLsj6lSr+5cysYIdUkcuD3ADP1r14m2dVwsD0iKjmlxsSY5A3DiPeTj4jHxNL8IwdUtJ03xZsN+SSmPdMwZJI2CsAJ+e37tNSkZxDv9y1VYEKtsFluGwhqaiYp49opQTnCU42xkjfrim9pW6JvWnLbck7faY6HCM9FEbj55rluXw3lhlj/ACjWqVKlGX5p4eXBNwtciwyVFLjIKmlDZQST3eaVYNPHRly9q2RCZGO3QOzdGOixsfw+VJjiTaFaH4hM3iKgJt89RcwhJASejifrzD1o507dmLVeEvKcbRCnjmLhVgdoAMb+aR/61nH9Oevl7Mv3vp5feP8Aijr23ydLX1GpbZHLrS8NT46Bu8gkBKh5jp8qx4ct7hnqMyFMvK05dSFqaCSVxnMZG3j3eY27qYd21rpVQCZN1hnsyFEB5J9KwZ/ETSkt5DDaft7uchKGFOYx0PTA9a9HmcvEz4tx1bqhpUbTkQ6es61qUZDqeaQ7zEkqwemSSfj1og0zwxtdqWJk7Myco5XJknnUT479Px86zXNe3IpAtGmpz42wSEtJ+ZJ3+FC+oeJurbbJbjyLQxBceTlvtHe0zv4pwKWa5Jd8HRIZ7Fnkg9kk+JNDNxsuoZnNyaiEVJ7moyT9VZpfJm67u7SZDWoIzCFH7rLYOPLO/wCNYOq3NRWRyJJn6jnzYzjhS6hlfYqHfgdQM7921YnWw8O9+m6uOPfZwYb2gbo+cy9ZXLlPUNLS1+Ar5Z4W6f29pXCZNV39vKOD8iKoaesmlrlEEiVqu7NFe5RIuSmlA/tBJI6b4rmrLPoW12iZLiXlUye232iGVXhRU4fgTv1rW44C606Z0pZXQ/CixGnUbhzbmHxO9bEzUlkbjLakXSGlaUnIW8kY27xSdRF4dPR0uvy0KUtAUrtZjpX06EA9a92HOGoUlKBbs4wOdC/qTXb7W/c/tjv/AAt6ZdjrbuECO429HiylpbUghSS2v3gPT3iPhRnwdk8lnuFkWfftc1aEj/trPOj8T8qAVXjTtsusRFodtzcGUhaH1McqShacFJUfAgkb1vcPLvDb4jSmYcxp9q6QQo9m5zDtGjsP3SfrXhuNw6tj6fUzx6v0mF948HBUqZqVt4AfxT0qnVOlH47Q/rsf8/FP66Qfd+IyPl4UmuHUHS86zSX9XX11lDa/s4hPP4QU4BBA67Hw6Yr9Kml7qHRVrt6/tVj0dCus+U+StUpwBpnO5WoHuz3JFF3QuzqXhVY1hq0WlE+Q2TyKRDLi1KHcFLH1G1BmroFw1jqL2hpvSNxi+6lLiXWMJUodDgjlGwAxk020ytTMIECwaetxmj3XJ64xixGvJCSS4vv32FFWmo19ixVp1DcI019S+ZKo7HZhA/s9d/XartCntVq4mvRkR49pgwG0o2XLdSVE+gJx6coFcuPC3Wuo1MuXy62xtTPMWwhJPJnG2wHgKeVStXqZ2atSYyeCbjcGbqpSfaGspRbBOW2G1D0wSvA+Va0bgpp7dVynXWe4e92QAB6YGfrTOqVjTVyt80CscI9FMoKfZHPk5yt9ZP41ca4Z6MbQECwRVAd6uYn55ouqUQN/kHpIDbTlr+MVP8qHrrp6DAyWOGltnIHfHcZB+SgD8s0xalAnJL1tiqw7wed2OPcjtrH0Brf07ctP/b4ymdBTbTLKsIf9jpT2ZO330DIGDTEqUHzt4ipX1Uo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TextBox 12"/>
          <p:cNvSpPr txBox="1"/>
          <p:nvPr/>
        </p:nvSpPr>
        <p:spPr>
          <a:xfrm>
            <a:off x="460375" y="2578167"/>
            <a:ext cx="3836332" cy="3170099"/>
          </a:xfrm>
          <a:prstGeom prst="rect">
            <a:avLst/>
          </a:prstGeom>
          <a:noFill/>
        </p:spPr>
        <p:txBody>
          <a:bodyPr wrap="square" rtlCol="0">
            <a:spAutoFit/>
          </a:bodyPr>
          <a:lstStyle/>
          <a:p>
            <a:pPr algn="ctr"/>
            <a:r>
              <a:rPr lang="en-US" sz="1400" dirty="0">
                <a:solidFill>
                  <a:srgbClr val="5B9BD5">
                    <a:lumMod val="50000"/>
                  </a:srgbClr>
                </a:solidFill>
              </a:rPr>
              <a:t> </a:t>
            </a:r>
            <a:r>
              <a:rPr lang="en-US" sz="1200" dirty="0">
                <a:solidFill>
                  <a:srgbClr val="5B9BD5">
                    <a:lumMod val="50000"/>
                  </a:srgbClr>
                </a:solidFill>
              </a:rPr>
              <a:t>One Approach: </a:t>
            </a:r>
          </a:p>
          <a:p>
            <a:pPr algn="ctr"/>
            <a:r>
              <a:rPr lang="en-US" sz="1200" dirty="0">
                <a:solidFill>
                  <a:srgbClr val="5B9BD5">
                    <a:lumMod val="50000"/>
                  </a:srgbClr>
                </a:solidFill>
              </a:rPr>
              <a:t>SEND </a:t>
            </a:r>
            <a:r>
              <a:rPr lang="en-US" sz="1200" dirty="0">
                <a:solidFill>
                  <a:srgbClr val="5B9BD5">
                    <a:lumMod val="50000"/>
                  </a:srgbClr>
                </a:solidFill>
              </a:rPr>
              <a:t>IN YOUR CHECK &amp;</a:t>
            </a:r>
            <a:r>
              <a:rPr lang="en-US" sz="1200" dirty="0">
                <a:solidFill>
                  <a:srgbClr val="5B9BD5">
                    <a:lumMod val="50000"/>
                  </a:srgbClr>
                </a:solidFill>
              </a:rPr>
              <a:t>  </a:t>
            </a:r>
          </a:p>
          <a:p>
            <a:pPr algn="ctr"/>
            <a:r>
              <a:rPr lang="en-US" sz="1200" dirty="0">
                <a:solidFill>
                  <a:srgbClr val="5B9BD5">
                    <a:lumMod val="50000"/>
                  </a:srgbClr>
                </a:solidFill>
              </a:rPr>
              <a:t>FEEL </a:t>
            </a:r>
            <a:r>
              <a:rPr lang="en-US" sz="1200" dirty="0">
                <a:solidFill>
                  <a:srgbClr val="5B9BD5">
                    <a:lumMod val="50000"/>
                  </a:srgbClr>
                </a:solidFill>
              </a:rPr>
              <a:t>BETTER </a:t>
            </a:r>
            <a:r>
              <a:rPr lang="en-US" sz="1200" dirty="0">
                <a:solidFill>
                  <a:srgbClr val="5B9BD5">
                    <a:lumMod val="50000"/>
                  </a:srgbClr>
                </a:solidFill>
              </a:rPr>
              <a:t>APPROACH</a:t>
            </a:r>
            <a:endParaRPr lang="en-US" sz="1200" dirty="0">
              <a:solidFill>
                <a:srgbClr val="5B9BD5">
                  <a:lumMod val="50000"/>
                </a:srgbClr>
              </a:solidFill>
            </a:endParaRPr>
          </a:p>
          <a:p>
            <a:pPr algn="just"/>
            <a:r>
              <a:rPr lang="en-US" sz="1200" i="1" dirty="0">
                <a:solidFill>
                  <a:prstClr val="black"/>
                </a:solidFill>
              </a:rPr>
              <a:t>You could make monthly or sporadic contributions </a:t>
            </a:r>
            <a:r>
              <a:rPr lang="en-US" sz="1200" i="1" dirty="0">
                <a:solidFill>
                  <a:prstClr val="black"/>
                </a:solidFill>
              </a:rPr>
              <a:t>to </a:t>
            </a:r>
            <a:r>
              <a:rPr lang="en-US" sz="1200" b="1" i="1" dirty="0">
                <a:solidFill>
                  <a:prstClr val="black"/>
                </a:solidFill>
              </a:rPr>
              <a:t>non-profits </a:t>
            </a:r>
            <a:r>
              <a:rPr lang="en-US" sz="1200" i="1" dirty="0">
                <a:solidFill>
                  <a:prstClr val="black"/>
                </a:solidFill>
              </a:rPr>
              <a:t>that fight against </a:t>
            </a:r>
            <a:r>
              <a:rPr lang="en-US" sz="1200" i="1" dirty="0">
                <a:solidFill>
                  <a:prstClr val="black"/>
                </a:solidFill>
              </a:rPr>
              <a:t>cancer—through </a:t>
            </a:r>
            <a:r>
              <a:rPr lang="en-US" sz="1200" i="1" dirty="0">
                <a:solidFill>
                  <a:prstClr val="black"/>
                </a:solidFill>
              </a:rPr>
              <a:t>research, </a:t>
            </a:r>
            <a:r>
              <a:rPr lang="en-US" sz="1200" i="1" dirty="0">
                <a:solidFill>
                  <a:prstClr val="black"/>
                </a:solidFill>
              </a:rPr>
              <a:t>patient assistance, advocacy… </a:t>
            </a:r>
          </a:p>
          <a:p>
            <a:pPr algn="just"/>
            <a:endParaRPr lang="en-US" sz="1200" i="1" dirty="0">
              <a:solidFill>
                <a:prstClr val="black"/>
              </a:solidFill>
            </a:endParaRPr>
          </a:p>
          <a:p>
            <a:pPr algn="just"/>
            <a:r>
              <a:rPr lang="en-US" sz="1200" i="1" dirty="0">
                <a:solidFill>
                  <a:prstClr val="black"/>
                </a:solidFill>
              </a:rPr>
              <a:t>Send </a:t>
            </a:r>
            <a:r>
              <a:rPr lang="en-US" sz="1200" i="1" dirty="0">
                <a:solidFill>
                  <a:prstClr val="black"/>
                </a:solidFill>
              </a:rPr>
              <a:t>in your </a:t>
            </a:r>
            <a:r>
              <a:rPr lang="en-US" sz="1200" i="1" dirty="0">
                <a:solidFill>
                  <a:prstClr val="black"/>
                </a:solidFill>
              </a:rPr>
              <a:t>check and you </a:t>
            </a:r>
            <a:r>
              <a:rPr lang="en-US" sz="1200" i="1" dirty="0">
                <a:solidFill>
                  <a:prstClr val="black"/>
                </a:solidFill>
              </a:rPr>
              <a:t>can sleep well that you have done your </a:t>
            </a:r>
            <a:r>
              <a:rPr lang="en-US" sz="1200" i="1" dirty="0">
                <a:solidFill>
                  <a:prstClr val="black"/>
                </a:solidFill>
              </a:rPr>
              <a:t>share.</a:t>
            </a:r>
          </a:p>
          <a:p>
            <a:endParaRPr lang="en-US" sz="1200" i="1" dirty="0">
              <a:solidFill>
                <a:prstClr val="black"/>
              </a:solidFill>
            </a:endParaRPr>
          </a:p>
          <a:p>
            <a:r>
              <a:rPr lang="en-US" sz="1200" i="1" dirty="0">
                <a:solidFill>
                  <a:prstClr val="black"/>
                </a:solidFill>
              </a:rPr>
              <a:t>But </a:t>
            </a:r>
            <a:r>
              <a:rPr lang="en-US" sz="1200" i="1" dirty="0">
                <a:solidFill>
                  <a:prstClr val="black"/>
                </a:solidFill>
              </a:rPr>
              <a:t>how exactly? </a:t>
            </a:r>
            <a:r>
              <a:rPr lang="en-US" sz="1200" i="1" dirty="0">
                <a:solidFill>
                  <a:prstClr val="black"/>
                </a:solidFill>
              </a:rPr>
              <a:t>And what percentage of your donation goes really to help others, and not to direct mail companies? </a:t>
            </a:r>
          </a:p>
          <a:p>
            <a:endParaRPr lang="en-US" sz="1200" i="1" dirty="0">
              <a:solidFill>
                <a:prstClr val="black"/>
              </a:solidFill>
            </a:endParaRPr>
          </a:p>
          <a:p>
            <a:r>
              <a:rPr lang="en-US" sz="1200" i="1" dirty="0">
                <a:solidFill>
                  <a:prstClr val="black"/>
                </a:solidFill>
              </a:rPr>
              <a:t>That </a:t>
            </a:r>
            <a:r>
              <a:rPr lang="en-US" sz="1200" i="1" dirty="0">
                <a:solidFill>
                  <a:prstClr val="black"/>
                </a:solidFill>
              </a:rPr>
              <a:t>is up to the non-profit.</a:t>
            </a:r>
          </a:p>
          <a:p>
            <a:endParaRPr lang="en-US" dirty="0">
              <a:solidFill>
                <a:prstClr val="black"/>
              </a:solidFill>
            </a:endParaRPr>
          </a:p>
        </p:txBody>
      </p:sp>
      <p:grpSp>
        <p:nvGrpSpPr>
          <p:cNvPr id="24" name="Group 23"/>
          <p:cNvGrpSpPr/>
          <p:nvPr/>
        </p:nvGrpSpPr>
        <p:grpSpPr>
          <a:xfrm>
            <a:off x="5363284" y="1072522"/>
            <a:ext cx="951609" cy="1036680"/>
            <a:chOff x="9959425" y="1171044"/>
            <a:chExt cx="951609" cy="1036680"/>
          </a:xfrm>
        </p:grpSpPr>
        <p:pic>
          <p:nvPicPr>
            <p:cNvPr id="14" name="Picture 13"/>
            <p:cNvPicPr>
              <a:picLocks noChangeAspect="1"/>
            </p:cNvPicPr>
            <p:nvPr/>
          </p:nvPicPr>
          <p:blipFill>
            <a:blip r:embed="rId3"/>
            <a:stretch>
              <a:fillRect/>
            </a:stretch>
          </p:blipFill>
          <p:spPr>
            <a:xfrm>
              <a:off x="9959425" y="1171044"/>
              <a:ext cx="951609" cy="728667"/>
            </a:xfrm>
            <a:prstGeom prst="rect">
              <a:avLst/>
            </a:prstGeom>
            <a:noFill/>
            <a:ln>
              <a:noFill/>
            </a:ln>
            <a:effectLst>
              <a:reflection blurRad="6350" stA="50000" endA="295" endPos="92000" dist="101600" dir="5400000" sy="-100000" algn="bl" rotWithShape="0"/>
              <a:softEdge rad="127000"/>
            </a:effectLst>
            <a:scene3d>
              <a:camera prst="orthographicFront"/>
              <a:lightRig rig="chilly" dir="t"/>
            </a:scene3d>
            <a:sp3d extrusionH="76200" contourW="12700" prstMaterial="plastic">
              <a:bevelB prst="relaxedInset"/>
              <a:extrusionClr>
                <a:schemeClr val="bg1"/>
              </a:extrusionClr>
              <a:contourClr>
                <a:schemeClr val="bg1"/>
              </a:contourClr>
            </a:sp3d>
          </p:spPr>
        </p:pic>
        <p:sp>
          <p:nvSpPr>
            <p:cNvPr id="16" name="Oval 15"/>
            <p:cNvSpPr/>
            <p:nvPr/>
          </p:nvSpPr>
          <p:spPr>
            <a:xfrm>
              <a:off x="9959425" y="1440678"/>
              <a:ext cx="890840" cy="7670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0380" y="1535377"/>
              <a:ext cx="869884" cy="573413"/>
            </a:xfrm>
            <a:prstGeom prst="rect">
              <a:avLst/>
            </a:prstGeom>
          </p:spPr>
        </p:pic>
      </p:grpSp>
    </p:spTree>
    <p:extLst>
      <p:ext uri="{BB962C8B-B14F-4D97-AF65-F5344CB8AC3E}">
        <p14:creationId xmlns:p14="http://schemas.microsoft.com/office/powerpoint/2010/main" val="3277448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114" y="382555"/>
            <a:ext cx="10515600" cy="944177"/>
          </a:xfrm>
        </p:spPr>
        <p:txBody>
          <a:bodyPr>
            <a:noAutofit/>
          </a:bodyPr>
          <a:lstStyle/>
          <a:p>
            <a:pPr algn="ctr"/>
            <a:r>
              <a:rPr lang="en-US" sz="3200" dirty="0" smtClean="0">
                <a:solidFill>
                  <a:srgbClr val="002060"/>
                </a:solidFill>
              </a:rPr>
              <a:t>How to use VAKKAS to fight cancer?</a:t>
            </a:r>
            <a:endParaRPr lang="en-US" sz="3200" dirty="0">
              <a:solidFill>
                <a:srgbClr val="002060"/>
              </a:solidFill>
            </a:endParaRPr>
          </a:p>
        </p:txBody>
      </p:sp>
      <p:sp>
        <p:nvSpPr>
          <p:cNvPr id="3" name="Content Placeholder 2"/>
          <p:cNvSpPr>
            <a:spLocks noGrp="1"/>
          </p:cNvSpPr>
          <p:nvPr>
            <p:ph idx="1"/>
          </p:nvPr>
        </p:nvSpPr>
        <p:spPr>
          <a:xfrm>
            <a:off x="500448" y="1326732"/>
            <a:ext cx="10766266" cy="4835863"/>
          </a:xfrm>
        </p:spPr>
        <p:txBody>
          <a:bodyPr>
            <a:normAutofit fontScale="85000" lnSpcReduction="20000"/>
          </a:bodyPr>
          <a:lstStyle/>
          <a:p>
            <a:pPr marL="0" indent="0">
              <a:buNone/>
            </a:pPr>
            <a:r>
              <a:rPr lang="en-US" sz="2400" b="1" dirty="0" smtClean="0"/>
              <a:t>You register WITH VAKKAS.org or sign in as a guest.</a:t>
            </a:r>
          </a:p>
          <a:p>
            <a:pPr marL="0" indent="0" algn="just">
              <a:buNone/>
            </a:pPr>
            <a:r>
              <a:rPr lang="en-US" sz="2400" b="1" dirty="0" smtClean="0"/>
              <a:t>You choose a patient or patients that you would like to help</a:t>
            </a:r>
            <a:r>
              <a:rPr lang="en-US" sz="2400" dirty="0" smtClean="0"/>
              <a:t>. Perhaps someone with the same diagnosis as your loved one, or someone from the same state or town, or your old hospital!</a:t>
            </a:r>
          </a:p>
          <a:p>
            <a:pPr marL="0" indent="0" algn="just">
              <a:buNone/>
            </a:pPr>
            <a:r>
              <a:rPr lang="en-US" sz="2400" dirty="0" smtClean="0"/>
              <a:t>You send your tax-exempt </a:t>
            </a:r>
            <a:r>
              <a:rPr lang="en-US" sz="2400" b="1" dirty="0" smtClean="0"/>
              <a:t>donations to VAKKAS in honor of the patient(s) </a:t>
            </a:r>
            <a:r>
              <a:rPr lang="en-US" sz="2400" dirty="0" smtClean="0"/>
              <a:t>and</a:t>
            </a:r>
            <a:r>
              <a:rPr lang="en-US" sz="2400" b="1" dirty="0" smtClean="0"/>
              <a:t> uniquely for their hospital treatment</a:t>
            </a:r>
            <a:r>
              <a:rPr lang="en-US" sz="2400" dirty="0" smtClean="0"/>
              <a:t>. Not to the patients, not for things other than their clinical treatment! VAKKAS sends them to the hospital account(s) of the patient(s).</a:t>
            </a:r>
          </a:p>
          <a:p>
            <a:pPr marL="0" indent="0" algn="just">
              <a:buNone/>
            </a:pPr>
            <a:r>
              <a:rPr lang="en-US" sz="2400" dirty="0"/>
              <a:t>Y</a:t>
            </a:r>
            <a:r>
              <a:rPr lang="en-US" sz="2400" dirty="0" smtClean="0"/>
              <a:t>ou can contribute not only to </a:t>
            </a:r>
            <a:r>
              <a:rPr lang="en-US" sz="2400" b="1" dirty="0" smtClean="0"/>
              <a:t>chemotherapy or radiation </a:t>
            </a:r>
            <a:r>
              <a:rPr lang="en-US" sz="2400" dirty="0" smtClean="0"/>
              <a:t>cost but to the healing of the mind through </a:t>
            </a:r>
            <a:r>
              <a:rPr lang="en-US" sz="2400" b="1" dirty="0" smtClean="0"/>
              <a:t>psycho-social support</a:t>
            </a:r>
            <a:r>
              <a:rPr lang="en-US" sz="2400" dirty="0" smtClean="0"/>
              <a:t>.</a:t>
            </a:r>
          </a:p>
          <a:p>
            <a:pPr marL="0" indent="0" algn="just">
              <a:buNone/>
            </a:pPr>
            <a:r>
              <a:rPr lang="en-US" sz="2400" dirty="0" smtClean="0"/>
              <a:t>The goal is to make sure that patients do not have to worry about how they are going to afford treatment.</a:t>
            </a:r>
          </a:p>
          <a:p>
            <a:pPr marL="0" indent="0" algn="just">
              <a:buNone/>
            </a:pPr>
            <a:r>
              <a:rPr lang="en-US" sz="2400" dirty="0" smtClean="0"/>
              <a:t>3 out of 5 bankruptcies in the United States are due to </a:t>
            </a:r>
            <a:r>
              <a:rPr lang="en-US" sz="2400" dirty="0"/>
              <a:t>medical </a:t>
            </a:r>
            <a:r>
              <a:rPr lang="en-US" sz="2400" dirty="0" smtClean="0"/>
              <a:t>bills. </a:t>
            </a:r>
          </a:p>
          <a:p>
            <a:pPr marL="0" indent="0" algn="just">
              <a:buNone/>
            </a:pPr>
            <a:r>
              <a:rPr lang="en-US" sz="2400" dirty="0" smtClean="0"/>
              <a:t>Cancer treatment and treatment for other catastrophic illnesses </a:t>
            </a:r>
            <a:r>
              <a:rPr lang="en-US" sz="2400" dirty="0"/>
              <a:t>often means a choice between a mortgage and </a:t>
            </a:r>
            <a:r>
              <a:rPr lang="en-US" sz="2400" dirty="0" smtClean="0"/>
              <a:t>good </a:t>
            </a:r>
            <a:r>
              <a:rPr lang="en-US" sz="2400" dirty="0"/>
              <a:t>health, between a good and a ruined credit </a:t>
            </a:r>
            <a:r>
              <a:rPr lang="en-US" sz="2400" dirty="0" smtClean="0"/>
              <a:t>score. </a:t>
            </a:r>
          </a:p>
          <a:p>
            <a:pPr marL="0" indent="0">
              <a:buNone/>
            </a:pPr>
            <a:endParaRPr lang="en-US" sz="900" dirty="0" smtClean="0"/>
          </a:p>
          <a:p>
            <a:pPr marL="0" indent="0" algn="ctr">
              <a:buNone/>
            </a:pPr>
            <a:r>
              <a:rPr lang="en-US" sz="2400" dirty="0" smtClean="0">
                <a:solidFill>
                  <a:schemeClr val="tx2">
                    <a:lumMod val="75000"/>
                  </a:schemeClr>
                </a:solidFill>
                <a:effectLst>
                  <a:outerShdw blurRad="38100" dist="38100" dir="2700000" algn="tl">
                    <a:srgbClr val="000000">
                      <a:alpha val="43137"/>
                    </a:srgbClr>
                  </a:outerShdw>
                </a:effectLst>
              </a:rPr>
              <a:t>It should not be so! </a:t>
            </a:r>
            <a:r>
              <a:rPr lang="en-US" sz="2400" dirty="0" smtClean="0">
                <a:solidFill>
                  <a:srgbClr val="FF0000"/>
                </a:solidFill>
                <a:effectLst>
                  <a:outerShdw blurRad="38100" dist="38100" dir="2700000" algn="tl">
                    <a:srgbClr val="000000">
                      <a:alpha val="43137"/>
                    </a:srgbClr>
                  </a:outerShdw>
                </a:effectLst>
              </a:rPr>
              <a:t>Adopt a Patient. Save a Life…Today! </a:t>
            </a:r>
          </a:p>
          <a:p>
            <a:pPr marL="0" indent="0" algn="ctr">
              <a:buNone/>
            </a:pPr>
            <a:r>
              <a:rPr lang="en-US" sz="2400" dirty="0" smtClean="0">
                <a:solidFill>
                  <a:schemeClr val="tx2">
                    <a:lumMod val="75000"/>
                  </a:schemeClr>
                </a:solidFill>
                <a:effectLst>
                  <a:outerShdw blurRad="38100" dist="38100" dir="2700000" algn="tl">
                    <a:srgbClr val="000000">
                      <a:alpha val="43137"/>
                    </a:srgbClr>
                  </a:outerShdw>
                </a:effectLst>
              </a:rPr>
              <a:t>Or </a:t>
            </a:r>
            <a:r>
              <a:rPr lang="en-US" sz="2400" dirty="0" smtClean="0">
                <a:solidFill>
                  <a:schemeClr val="accent5">
                    <a:lumMod val="75000"/>
                  </a:schemeClr>
                </a:solidFill>
                <a:effectLst>
                  <a:outerShdw blurRad="38100" dist="38100" dir="2700000" algn="tl">
                    <a:srgbClr val="000000">
                      <a:alpha val="43137"/>
                    </a:srgbClr>
                  </a:outerShdw>
                </a:effectLst>
              </a:rPr>
              <a:t>simply contribute </a:t>
            </a:r>
            <a:r>
              <a:rPr lang="en-US" sz="2400" dirty="0" smtClean="0">
                <a:solidFill>
                  <a:schemeClr val="tx2">
                    <a:lumMod val="75000"/>
                  </a:schemeClr>
                </a:solidFill>
                <a:effectLst>
                  <a:outerShdw blurRad="38100" dist="38100" dir="2700000" algn="tl">
                    <a:srgbClr val="000000">
                      <a:alpha val="43137"/>
                    </a:srgbClr>
                  </a:outerShdw>
                </a:effectLst>
              </a:rPr>
              <a:t>to your chosen cause!</a:t>
            </a:r>
          </a:p>
        </p:txBody>
      </p:sp>
      <p:sp>
        <p:nvSpPr>
          <p:cNvPr id="4" name="Rounded Rectangle 3"/>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p:cNvPicPr>
            <a:picLocks noChangeAspect="1"/>
          </p:cNvPicPr>
          <p:nvPr/>
        </p:nvPicPr>
        <p:blipFill>
          <a:blip r:embed="rId2"/>
          <a:stretch>
            <a:fillRect/>
          </a:stretch>
        </p:blipFill>
        <p:spPr>
          <a:xfrm>
            <a:off x="8948056" y="5371966"/>
            <a:ext cx="2238927" cy="992707"/>
          </a:xfrm>
          <a:prstGeom prst="rect">
            <a:avLst/>
          </a:prstGeom>
        </p:spPr>
      </p:pic>
    </p:spTree>
    <p:extLst>
      <p:ext uri="{BB962C8B-B14F-4D97-AF65-F5344CB8AC3E}">
        <p14:creationId xmlns:p14="http://schemas.microsoft.com/office/powerpoint/2010/main" val="81142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114" y="320778"/>
            <a:ext cx="10515600" cy="1103871"/>
          </a:xfrm>
        </p:spPr>
        <p:txBody>
          <a:bodyPr>
            <a:noAutofit/>
          </a:bodyPr>
          <a:lstStyle/>
          <a:p>
            <a:pPr algn="ctr"/>
            <a:r>
              <a:rPr lang="en-US" sz="3200" dirty="0" smtClean="0">
                <a:solidFill>
                  <a:schemeClr val="accent1">
                    <a:lumMod val="50000"/>
                  </a:schemeClr>
                </a:solidFill>
              </a:rPr>
              <a:t>What are your VAKKAS donation plan options?</a:t>
            </a:r>
            <a:endParaRPr lang="en-US" sz="3200" dirty="0">
              <a:solidFill>
                <a:schemeClr val="accent1">
                  <a:lumMod val="50000"/>
                </a:schemeClr>
              </a:solidFill>
            </a:endParaRPr>
          </a:p>
        </p:txBody>
      </p:sp>
      <p:sp>
        <p:nvSpPr>
          <p:cNvPr id="3" name="Content Placeholder 2"/>
          <p:cNvSpPr>
            <a:spLocks noGrp="1"/>
          </p:cNvSpPr>
          <p:nvPr>
            <p:ph idx="1"/>
          </p:nvPr>
        </p:nvSpPr>
        <p:spPr>
          <a:xfrm>
            <a:off x="751114" y="1315617"/>
            <a:ext cx="6309408" cy="4907901"/>
          </a:xfrm>
          <a:solidFill>
            <a:schemeClr val="bg1">
              <a:lumMod val="95000"/>
              <a:alpha val="77000"/>
            </a:schemeClr>
          </a:solidFill>
        </p:spPr>
        <p:txBody>
          <a:bodyPr>
            <a:normAutofit fontScale="62500" lnSpcReduction="20000"/>
          </a:bodyPr>
          <a:lstStyle/>
          <a:p>
            <a:pPr marL="0" indent="0" algn="just">
              <a:buNone/>
            </a:pPr>
            <a:r>
              <a:rPr lang="en-US" sz="3100" dirty="0" smtClean="0"/>
              <a:t>Once you chose your patient(s), you can </a:t>
            </a:r>
            <a:r>
              <a:rPr lang="en-US" sz="3100" b="1" dirty="0" smtClean="0"/>
              <a:t>ADOPT</a:t>
            </a:r>
            <a:r>
              <a:rPr lang="en-US" sz="3100" dirty="0" smtClean="0"/>
              <a:t> them by paying all of their hospital bills or any one of the three specific parts: </a:t>
            </a:r>
            <a:r>
              <a:rPr lang="en-US" sz="3100" b="1" dirty="0" smtClean="0"/>
              <a:t>hospital bills, psycho-social support and medications </a:t>
            </a:r>
          </a:p>
          <a:p>
            <a:pPr marL="0" indent="0" algn="just">
              <a:buNone/>
            </a:pPr>
            <a:r>
              <a:rPr lang="en-US" sz="3100" dirty="0" smtClean="0"/>
              <a:t>or by dividing the whole bill or your chosen parts of it into monthly installments in line with your own budget and needs.</a:t>
            </a:r>
            <a:endParaRPr lang="en-US" sz="3100" dirty="0"/>
          </a:p>
          <a:p>
            <a:pPr marL="0" indent="0" algn="just">
              <a:buNone/>
            </a:pPr>
            <a:r>
              <a:rPr lang="en-US" sz="3100" b="1" dirty="0" smtClean="0"/>
              <a:t>Or </a:t>
            </a:r>
            <a:r>
              <a:rPr lang="en-US" sz="3100" dirty="0" smtClean="0"/>
              <a:t>you can simply </a:t>
            </a:r>
            <a:r>
              <a:rPr lang="en-US" sz="3100" b="1" dirty="0" smtClean="0"/>
              <a:t>make a one time donation </a:t>
            </a:r>
            <a:r>
              <a:rPr lang="en-US" sz="3100" dirty="0" smtClean="0"/>
              <a:t>of the amount you would like. Every bit helps… </a:t>
            </a:r>
          </a:p>
          <a:p>
            <a:pPr marL="0" indent="0" algn="just">
              <a:buNone/>
            </a:pPr>
            <a:endParaRPr lang="en-US" sz="1700" dirty="0"/>
          </a:p>
          <a:p>
            <a:pPr marL="0" indent="0" algn="just">
              <a:buNone/>
            </a:pPr>
            <a:r>
              <a:rPr lang="en-US" sz="3100" dirty="0" smtClean="0"/>
              <a:t>You can also fight a specific cancer or diagnosis rather than donating in honor of patients. Just choose </a:t>
            </a:r>
            <a:r>
              <a:rPr lang="en-US" sz="3100" b="1" dirty="0" smtClean="0"/>
              <a:t>Donate to a Cause </a:t>
            </a:r>
            <a:r>
              <a:rPr lang="en-US" sz="3100" dirty="0" smtClean="0"/>
              <a:t>and give us your advice on how you want your donation to help</a:t>
            </a:r>
          </a:p>
          <a:p>
            <a:pPr marL="0" indent="0" algn="just">
              <a:buNone/>
            </a:pPr>
            <a:r>
              <a:rPr lang="en-US" sz="3100" dirty="0" smtClean="0"/>
              <a:t>You can see your donations going to help a specific disease in a specific state or hospital.</a:t>
            </a:r>
          </a:p>
          <a:p>
            <a:pPr marL="0" indent="0" algn="ctr">
              <a:buNone/>
            </a:pPr>
            <a:r>
              <a:rPr lang="en-US" sz="3100" dirty="0" smtClean="0">
                <a:solidFill>
                  <a:schemeClr val="accent5">
                    <a:lumMod val="75000"/>
                  </a:schemeClr>
                </a:solidFill>
              </a:rPr>
              <a:t>You will receive a </a:t>
            </a:r>
            <a:r>
              <a:rPr lang="en-US" sz="3100" b="1" dirty="0" smtClean="0">
                <a:solidFill>
                  <a:schemeClr val="accent5">
                    <a:lumMod val="75000"/>
                  </a:schemeClr>
                </a:solidFill>
              </a:rPr>
              <a:t>THANK YOU </a:t>
            </a:r>
            <a:r>
              <a:rPr lang="en-US" sz="3100" dirty="0" smtClean="0">
                <a:solidFill>
                  <a:schemeClr val="accent5">
                    <a:lumMod val="75000"/>
                  </a:schemeClr>
                </a:solidFill>
              </a:rPr>
              <a:t>note from the patient(s) in honor of whom you make your tax-deductible donations. </a:t>
            </a:r>
          </a:p>
          <a:p>
            <a:pPr marL="0" indent="0" algn="just">
              <a:buNone/>
            </a:pPr>
            <a:endParaRPr lang="en-US" sz="1600" dirty="0" smtClean="0">
              <a:solidFill>
                <a:schemeClr val="accent5">
                  <a:lumMod val="75000"/>
                </a:schemeClr>
              </a:solidFill>
            </a:endParaRPr>
          </a:p>
          <a:p>
            <a:pPr marL="0" indent="0" algn="ctr">
              <a:buNone/>
            </a:pPr>
            <a:r>
              <a:rPr lang="en-US" sz="3800" b="1" dirty="0" smtClean="0">
                <a:solidFill>
                  <a:schemeClr val="accent5">
                    <a:lumMod val="75000"/>
                  </a:schemeClr>
                </a:solidFill>
              </a:rPr>
              <a:t>Now, you truly know how your donation is making a difference! </a:t>
            </a:r>
          </a:p>
        </p:txBody>
      </p:sp>
      <p:sp>
        <p:nvSpPr>
          <p:cNvPr id="4" name="Rounded Rectangle 3"/>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p:cNvPicPr>
            <a:picLocks noChangeAspect="1"/>
          </p:cNvPicPr>
          <p:nvPr/>
        </p:nvPicPr>
        <p:blipFill>
          <a:blip r:embed="rId2"/>
          <a:stretch>
            <a:fillRect/>
          </a:stretch>
        </p:blipFill>
        <p:spPr>
          <a:xfrm>
            <a:off x="8980714" y="5420599"/>
            <a:ext cx="2286000" cy="1013578"/>
          </a:xfrm>
          <a:prstGeom prst="rect">
            <a:avLst/>
          </a:prstGeom>
        </p:spPr>
      </p:pic>
      <p:grpSp>
        <p:nvGrpSpPr>
          <p:cNvPr id="9" name="Group 8"/>
          <p:cNvGrpSpPr/>
          <p:nvPr/>
        </p:nvGrpSpPr>
        <p:grpSpPr>
          <a:xfrm>
            <a:off x="7493975" y="1456098"/>
            <a:ext cx="4012161" cy="681134"/>
            <a:chOff x="6475445" y="2705878"/>
            <a:chExt cx="4012161" cy="681134"/>
          </a:xfrm>
        </p:grpSpPr>
        <p:sp>
          <p:nvSpPr>
            <p:cNvPr id="6" name="Rounded Rectangle 5"/>
            <p:cNvSpPr/>
            <p:nvPr/>
          </p:nvSpPr>
          <p:spPr>
            <a:xfrm>
              <a:off x="6475445" y="2705878"/>
              <a:ext cx="1418253" cy="68113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Hospital</a:t>
              </a:r>
            </a:p>
            <a:p>
              <a:pPr algn="ctr"/>
              <a:r>
                <a:rPr lang="en-US" dirty="0">
                  <a:solidFill>
                    <a:prstClr val="white"/>
                  </a:solidFill>
                </a:rPr>
                <a:t>Bills</a:t>
              </a:r>
              <a:endParaRPr lang="en-US" dirty="0">
                <a:solidFill>
                  <a:prstClr val="white"/>
                </a:solidFill>
              </a:endParaRPr>
            </a:p>
          </p:txBody>
        </p:sp>
        <p:sp>
          <p:nvSpPr>
            <p:cNvPr id="7" name="Rounded Rectangle 6"/>
            <p:cNvSpPr/>
            <p:nvPr/>
          </p:nvSpPr>
          <p:spPr>
            <a:xfrm>
              <a:off x="7772399" y="2705878"/>
              <a:ext cx="1418253" cy="68113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Psycho-social </a:t>
              </a:r>
              <a:endParaRPr lang="en-US" dirty="0">
                <a:solidFill>
                  <a:prstClr val="white"/>
                </a:solidFill>
              </a:endParaRPr>
            </a:p>
          </p:txBody>
        </p:sp>
        <p:sp>
          <p:nvSpPr>
            <p:cNvPr id="8" name="Rounded Rectangle 7"/>
            <p:cNvSpPr/>
            <p:nvPr/>
          </p:nvSpPr>
          <p:spPr>
            <a:xfrm>
              <a:off x="9069353" y="2705878"/>
              <a:ext cx="1418253" cy="68113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Rx</a:t>
              </a:r>
              <a:endParaRPr lang="en-US" dirty="0">
                <a:solidFill>
                  <a:prstClr val="white"/>
                </a:solidFill>
              </a:endParaRPr>
            </a:p>
          </p:txBody>
        </p:sp>
      </p:grpSp>
      <p:pic>
        <p:nvPicPr>
          <p:cNvPr id="10" name="Picture 9"/>
          <p:cNvPicPr>
            <a:picLocks noChangeAspect="1"/>
          </p:cNvPicPr>
          <p:nvPr/>
        </p:nvPicPr>
        <p:blipFill>
          <a:blip r:embed="rId3"/>
          <a:stretch>
            <a:fillRect/>
          </a:stretch>
        </p:blipFill>
        <p:spPr>
          <a:xfrm>
            <a:off x="7485065" y="2237598"/>
            <a:ext cx="4021071" cy="3012496"/>
          </a:xfrm>
          <a:prstGeom prst="rect">
            <a:avLst/>
          </a:prstGeom>
        </p:spPr>
      </p:pic>
    </p:spTree>
    <p:extLst>
      <p:ext uri="{BB962C8B-B14F-4D97-AF65-F5344CB8AC3E}">
        <p14:creationId xmlns:p14="http://schemas.microsoft.com/office/powerpoint/2010/main" val="2373349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097" y="148831"/>
            <a:ext cx="10515600" cy="1133373"/>
          </a:xfrm>
        </p:spPr>
        <p:txBody>
          <a:bodyPr>
            <a:normAutofit fontScale="90000"/>
          </a:bodyPr>
          <a:lstStyle/>
          <a:p>
            <a:pPr marL="0" indent="0"/>
            <a:r>
              <a:rPr lang="en-US" dirty="0"/>
              <a:t/>
            </a:r>
            <a:br>
              <a:rPr lang="en-US" dirty="0"/>
            </a:br>
            <a:endParaRPr lang="en-US" dirty="0"/>
          </a:p>
        </p:txBody>
      </p:sp>
      <p:pic>
        <p:nvPicPr>
          <p:cNvPr id="39" name="Picture 38"/>
          <p:cNvPicPr>
            <a:picLocks noChangeAspect="1"/>
          </p:cNvPicPr>
          <p:nvPr/>
        </p:nvPicPr>
        <p:blipFill>
          <a:blip r:embed="rId2"/>
          <a:stretch>
            <a:fillRect/>
          </a:stretch>
        </p:blipFill>
        <p:spPr>
          <a:xfrm>
            <a:off x="8980075" y="5580344"/>
            <a:ext cx="2174094" cy="944024"/>
          </a:xfrm>
          <a:prstGeom prst="rect">
            <a:avLst/>
          </a:prstGeom>
        </p:spPr>
      </p:pic>
      <p:sp>
        <p:nvSpPr>
          <p:cNvPr id="23" name="Title 1"/>
          <p:cNvSpPr txBox="1">
            <a:spLocks/>
          </p:cNvSpPr>
          <p:nvPr/>
        </p:nvSpPr>
        <p:spPr>
          <a:xfrm>
            <a:off x="93305" y="442376"/>
            <a:ext cx="11943184" cy="97874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solidFill>
                  <a:srgbClr val="002060"/>
                </a:solidFill>
              </a:rPr>
              <a:t>VAKKAS</a:t>
            </a:r>
          </a:p>
          <a:p>
            <a:pPr algn="ctr"/>
            <a:r>
              <a:rPr lang="en-US" sz="2800" i="1" dirty="0">
                <a:solidFill>
                  <a:srgbClr val="002060"/>
                </a:solidFill>
              </a:rPr>
              <a:t>W</a:t>
            </a:r>
            <a:r>
              <a:rPr lang="en-US" sz="2800" i="1" dirty="0" smtClean="0">
                <a:solidFill>
                  <a:srgbClr val="002060"/>
                </a:solidFill>
              </a:rPr>
              <a:t>here your donations go to patients’ treatment in hospitals</a:t>
            </a:r>
            <a:endParaRPr lang="en-US" sz="2800" i="1" dirty="0">
              <a:solidFill>
                <a:srgbClr val="002060"/>
              </a:solidFill>
            </a:endParaRPr>
          </a:p>
        </p:txBody>
      </p:sp>
      <p:sp>
        <p:nvSpPr>
          <p:cNvPr id="3" name="TextBox 2"/>
          <p:cNvSpPr txBox="1"/>
          <p:nvPr/>
        </p:nvSpPr>
        <p:spPr>
          <a:xfrm>
            <a:off x="4399406" y="1449794"/>
            <a:ext cx="3643498"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wrap="none" rtlCol="0">
            <a:spAutoFit/>
          </a:bodyPr>
          <a:lstStyle/>
          <a:p>
            <a:r>
              <a:rPr lang="en-US" b="1" dirty="0">
                <a:solidFill>
                  <a:srgbClr val="5B9BD5">
                    <a:lumMod val="50000"/>
                  </a:srgbClr>
                </a:solidFill>
              </a:rPr>
              <a:t>You get to say how you want to help</a:t>
            </a:r>
            <a:endParaRPr lang="en-US" b="1" dirty="0">
              <a:solidFill>
                <a:srgbClr val="5B9BD5">
                  <a:lumMod val="50000"/>
                </a:srgbClr>
              </a:solidFill>
            </a:endParaRPr>
          </a:p>
        </p:txBody>
      </p:sp>
      <p:sp>
        <p:nvSpPr>
          <p:cNvPr id="45" name="Rounded Rectangle 4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064678" y="1880513"/>
            <a:ext cx="1603324" cy="350229"/>
          </a:xfrm>
          <a:prstGeom prst="rect">
            <a:avLst/>
          </a:prstGeom>
          <a:gradFill flip="none" rotWithShape="1">
            <a:gsLst>
              <a:gs pos="36000">
                <a:schemeClr val="accent5">
                  <a:lumMod val="75000"/>
                </a:schemeClr>
              </a:gs>
              <a:gs pos="46000">
                <a:schemeClr val="accent6">
                  <a:lumMod val="95000"/>
                  <a:lumOff val="5000"/>
                </a:schemeClr>
              </a:gs>
              <a:gs pos="100000">
                <a:schemeClr val="accent6">
                  <a:lumMod val="60000"/>
                </a:schemeClr>
              </a:gs>
            </a:gsLst>
            <a:path path="circle">
              <a:fillToRect l="50000" t="130000" r="50000" b="-30000"/>
            </a:path>
            <a:tileRect/>
          </a:gradFill>
          <a:ln w="6350" cap="flat" cmpd="sng" algn="ctr">
            <a:solidFill>
              <a:srgbClr val="A5A5A5"/>
            </a:solidFill>
            <a:prstDash val="solid"/>
            <a:miter lim="800000"/>
          </a:ln>
          <a:effectLst/>
        </p:spPr>
        <p:txBody>
          <a:bodyPr wrap="none" rtlCol="0">
            <a:spAutoFit/>
          </a:bodyPr>
          <a:lstStyle/>
          <a:p>
            <a:pPr>
              <a:defRPr/>
            </a:pPr>
            <a:r>
              <a:rPr lang="en-US" kern="0" dirty="0">
                <a:solidFill>
                  <a:prstClr val="white"/>
                </a:solidFill>
              </a:rPr>
              <a:t>Patient Criteria</a:t>
            </a:r>
          </a:p>
        </p:txBody>
      </p:sp>
      <p:sp>
        <p:nvSpPr>
          <p:cNvPr id="49" name="Rounded Rectangle 48"/>
          <p:cNvSpPr/>
          <p:nvPr/>
        </p:nvSpPr>
        <p:spPr>
          <a:xfrm>
            <a:off x="6330696" y="2895895"/>
            <a:ext cx="972331" cy="2667071"/>
          </a:xfrm>
          <a:prstGeom prst="roundRect">
            <a:avLst/>
          </a:prstGeom>
          <a:solidFill>
            <a:schemeClr val="bg1">
              <a:lumMod val="95000"/>
            </a:schemeClr>
          </a:solidFill>
          <a:ln w="12700" cap="flat" cmpd="sng" algn="ctr">
            <a:solidFill>
              <a:schemeClr val="accent3">
                <a:lumMod val="60000"/>
                <a:lumOff val="40000"/>
              </a:schemeClr>
            </a:solidFill>
            <a:prstDash val="solid"/>
            <a:miter lim="800000"/>
          </a:ln>
          <a:effectLst/>
        </p:spPr>
        <p:txBody>
          <a:bodyPr rtlCol="0" anchor="ctr"/>
          <a:lstStyle/>
          <a:p>
            <a:pPr algn="ctr">
              <a:defRPr/>
            </a:pPr>
            <a:endParaRPr lang="en-US" kern="0" dirty="0">
              <a:solidFill>
                <a:prstClr val="white"/>
              </a:solidFill>
            </a:endParaRPr>
          </a:p>
        </p:txBody>
      </p:sp>
      <p:sp>
        <p:nvSpPr>
          <p:cNvPr id="25" name="Rounded Rectangle 24"/>
          <p:cNvSpPr/>
          <p:nvPr/>
        </p:nvSpPr>
        <p:spPr>
          <a:xfrm>
            <a:off x="3836505" y="2626935"/>
            <a:ext cx="972331" cy="2936031"/>
          </a:xfrm>
          <a:prstGeom prst="roundRect">
            <a:avLst/>
          </a:prstGeom>
          <a:solidFill>
            <a:srgbClr val="00B0F0"/>
          </a:solidFill>
          <a:ln w="12700" cap="flat" cmpd="sng" algn="ctr">
            <a:solidFill>
              <a:schemeClr val="accent3">
                <a:lumMod val="60000"/>
                <a:lumOff val="40000"/>
              </a:schemeClr>
            </a:solidFill>
            <a:prstDash val="solid"/>
            <a:miter lim="800000"/>
          </a:ln>
          <a:effectLst/>
        </p:spPr>
        <p:txBody>
          <a:bodyPr rtlCol="0" anchor="ctr"/>
          <a:lstStyle/>
          <a:p>
            <a:pPr algn="ctr">
              <a:defRPr/>
            </a:pPr>
            <a:endParaRPr lang="en-US" kern="0" dirty="0">
              <a:solidFill>
                <a:prstClr val="white"/>
              </a:solidFill>
            </a:endParaRPr>
          </a:p>
        </p:txBody>
      </p:sp>
      <p:sp>
        <p:nvSpPr>
          <p:cNvPr id="26" name="Rounded Rectangle 25"/>
          <p:cNvSpPr/>
          <p:nvPr/>
        </p:nvSpPr>
        <p:spPr>
          <a:xfrm>
            <a:off x="1325024" y="2323070"/>
            <a:ext cx="972331" cy="4034750"/>
          </a:xfrm>
          <a:prstGeom prst="roundRect">
            <a:avLst/>
          </a:prstGeom>
          <a:solidFill>
            <a:schemeClr val="accent6">
              <a:lumMod val="60000"/>
              <a:lumOff val="40000"/>
            </a:schemeClr>
          </a:solidFill>
          <a:ln w="12700" cap="flat" cmpd="sng" algn="ctr">
            <a:solidFill>
              <a:srgbClr val="5B9BD5">
                <a:shade val="50000"/>
              </a:srgbClr>
            </a:solidFill>
            <a:prstDash val="solid"/>
            <a:miter lim="800000"/>
          </a:ln>
          <a:effectLst/>
        </p:spPr>
        <p:txBody>
          <a:bodyPr rtlCol="0" anchor="ctr"/>
          <a:lstStyle/>
          <a:p>
            <a:pPr algn="ctr">
              <a:defRPr/>
            </a:pPr>
            <a:endParaRPr lang="en-US" kern="0" dirty="0">
              <a:solidFill>
                <a:prstClr val="white"/>
              </a:solidFill>
            </a:endParaRPr>
          </a:p>
        </p:txBody>
      </p:sp>
      <p:sp>
        <p:nvSpPr>
          <p:cNvPr id="34" name="Rounded Rectangle 33"/>
          <p:cNvSpPr/>
          <p:nvPr/>
        </p:nvSpPr>
        <p:spPr>
          <a:xfrm>
            <a:off x="3607924" y="4470724"/>
            <a:ext cx="1593856" cy="586038"/>
          </a:xfrm>
          <a:prstGeom prst="roundRect">
            <a:avLst/>
          </a:prstGeom>
          <a:solidFill>
            <a:schemeClr val="accent1">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Medications</a:t>
            </a:r>
          </a:p>
        </p:txBody>
      </p:sp>
      <p:sp>
        <p:nvSpPr>
          <p:cNvPr id="37" name="Rounded Rectangle 36"/>
          <p:cNvSpPr/>
          <p:nvPr/>
        </p:nvSpPr>
        <p:spPr>
          <a:xfrm>
            <a:off x="3607924" y="2908729"/>
            <a:ext cx="1465644" cy="498536"/>
          </a:xfrm>
          <a:prstGeom prst="roundRect">
            <a:avLst/>
          </a:prstGeom>
          <a:solidFill>
            <a:schemeClr val="accent1">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Hospital Bills</a:t>
            </a:r>
          </a:p>
        </p:txBody>
      </p:sp>
      <p:sp>
        <p:nvSpPr>
          <p:cNvPr id="38" name="Rounded Rectangle 37"/>
          <p:cNvSpPr/>
          <p:nvPr/>
        </p:nvSpPr>
        <p:spPr>
          <a:xfrm>
            <a:off x="3597033" y="3641080"/>
            <a:ext cx="1604747" cy="621068"/>
          </a:xfrm>
          <a:prstGeom prst="roundRect">
            <a:avLst/>
          </a:prstGeom>
          <a:solidFill>
            <a:schemeClr val="accent1">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Psycho- Social (PS) Needs</a:t>
            </a:r>
          </a:p>
        </p:txBody>
      </p:sp>
      <p:sp>
        <p:nvSpPr>
          <p:cNvPr id="41" name="TextBox 40"/>
          <p:cNvSpPr txBox="1"/>
          <p:nvPr/>
        </p:nvSpPr>
        <p:spPr>
          <a:xfrm>
            <a:off x="3423729" y="2125509"/>
            <a:ext cx="1778051" cy="350229"/>
          </a:xfrm>
          <a:prstGeom prst="rect">
            <a:avLst/>
          </a:prstGeom>
          <a:gradFill flip="none" rotWithShape="1">
            <a:gsLst>
              <a:gs pos="38000">
                <a:schemeClr val="accent6">
                  <a:lumMod val="75000"/>
                </a:schemeClr>
              </a:gs>
              <a:gs pos="46000">
                <a:schemeClr val="accent5">
                  <a:lumMod val="95000"/>
                  <a:lumOff val="5000"/>
                </a:schemeClr>
              </a:gs>
              <a:gs pos="100000">
                <a:schemeClr val="accent5">
                  <a:lumMod val="60000"/>
                </a:schemeClr>
              </a:gs>
            </a:gsLst>
            <a:path path="circle">
              <a:fillToRect l="50000" t="130000" r="50000" b="-30000"/>
            </a:path>
            <a:tileRect/>
          </a:gradFill>
          <a:ln w="6350" cap="flat" cmpd="sng" algn="ctr">
            <a:solidFill>
              <a:srgbClr val="A5A5A5"/>
            </a:solidFill>
            <a:prstDash val="solid"/>
            <a:miter lim="800000"/>
          </a:ln>
          <a:effectLst/>
        </p:spPr>
        <p:txBody>
          <a:bodyPr wrap="none" rtlCol="0">
            <a:spAutoFit/>
          </a:bodyPr>
          <a:lstStyle/>
          <a:p>
            <a:pPr>
              <a:defRPr/>
            </a:pPr>
            <a:r>
              <a:rPr lang="en-US" kern="0" dirty="0">
                <a:solidFill>
                  <a:prstClr val="white"/>
                </a:solidFill>
              </a:rPr>
              <a:t>Treatment COST </a:t>
            </a:r>
          </a:p>
        </p:txBody>
      </p:sp>
      <p:sp>
        <p:nvSpPr>
          <p:cNvPr id="28" name="Rounded Rectangle 27"/>
          <p:cNvSpPr/>
          <p:nvPr/>
        </p:nvSpPr>
        <p:spPr>
          <a:xfrm>
            <a:off x="1216797" y="2469179"/>
            <a:ext cx="1222044" cy="410269"/>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G</a:t>
            </a:r>
            <a:r>
              <a:rPr lang="en-US" kern="0" dirty="0">
                <a:solidFill>
                  <a:prstClr val="white"/>
                </a:solidFill>
              </a:rPr>
              <a:t>ender</a:t>
            </a:r>
          </a:p>
        </p:txBody>
      </p:sp>
      <p:sp>
        <p:nvSpPr>
          <p:cNvPr id="30" name="Rounded Rectangle 29"/>
          <p:cNvSpPr/>
          <p:nvPr/>
        </p:nvSpPr>
        <p:spPr>
          <a:xfrm>
            <a:off x="1216797" y="2952863"/>
            <a:ext cx="1222044" cy="410269"/>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A</a:t>
            </a:r>
            <a:r>
              <a:rPr lang="en-US" kern="0" dirty="0" err="1">
                <a:solidFill>
                  <a:prstClr val="white"/>
                </a:solidFill>
              </a:rPr>
              <a:t>ge</a:t>
            </a:r>
            <a:endParaRPr lang="en-US" kern="0" dirty="0">
              <a:solidFill>
                <a:prstClr val="white"/>
              </a:solidFill>
            </a:endParaRPr>
          </a:p>
        </p:txBody>
      </p:sp>
      <p:sp>
        <p:nvSpPr>
          <p:cNvPr id="32" name="Rounded Rectangle 31"/>
          <p:cNvSpPr/>
          <p:nvPr/>
        </p:nvSpPr>
        <p:spPr>
          <a:xfrm>
            <a:off x="1218184" y="5057524"/>
            <a:ext cx="1222044" cy="533163"/>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Hospital</a:t>
            </a:r>
          </a:p>
        </p:txBody>
      </p:sp>
      <p:sp>
        <p:nvSpPr>
          <p:cNvPr id="33" name="Rounded Rectangle 32"/>
          <p:cNvSpPr/>
          <p:nvPr/>
        </p:nvSpPr>
        <p:spPr>
          <a:xfrm>
            <a:off x="1225108" y="3980053"/>
            <a:ext cx="1222044" cy="498754"/>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School</a:t>
            </a:r>
          </a:p>
        </p:txBody>
      </p:sp>
      <p:sp>
        <p:nvSpPr>
          <p:cNvPr id="44" name="Rounded Rectangle 43"/>
          <p:cNvSpPr/>
          <p:nvPr/>
        </p:nvSpPr>
        <p:spPr>
          <a:xfrm>
            <a:off x="1200167" y="5674445"/>
            <a:ext cx="1222044" cy="533163"/>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Story</a:t>
            </a:r>
          </a:p>
        </p:txBody>
      </p:sp>
      <p:sp>
        <p:nvSpPr>
          <p:cNvPr id="46" name="Rounded Rectangle 45"/>
          <p:cNvSpPr/>
          <p:nvPr/>
        </p:nvSpPr>
        <p:spPr>
          <a:xfrm>
            <a:off x="5821394" y="3122567"/>
            <a:ext cx="1990937" cy="865112"/>
          </a:xfrm>
          <a:prstGeom prst="roundRect">
            <a:avLst/>
          </a:prstGeom>
          <a:solidFill>
            <a:srgbClr val="FF0000"/>
          </a:solidFill>
          <a:ln w="12700" cap="flat" cmpd="sng" algn="ctr">
            <a:solidFill>
              <a:schemeClr val="accent3">
                <a:lumMod val="60000"/>
                <a:lumOff val="40000"/>
              </a:schemeClr>
            </a:solidFill>
            <a:prstDash val="solid"/>
            <a:miter lim="800000"/>
          </a:ln>
          <a:effectLst/>
        </p:spPr>
        <p:txBody>
          <a:bodyPr rtlCol="0" anchor="ctr"/>
          <a:lstStyle/>
          <a:p>
            <a:pPr algn="ctr">
              <a:defRPr/>
            </a:pPr>
            <a:r>
              <a:rPr lang="en-US" kern="0" dirty="0">
                <a:solidFill>
                  <a:prstClr val="white"/>
                </a:solidFill>
              </a:rPr>
              <a:t>ADOPT </a:t>
            </a:r>
          </a:p>
          <a:p>
            <a:pPr algn="ctr">
              <a:defRPr/>
            </a:pPr>
            <a:r>
              <a:rPr lang="en-US" sz="1000" kern="0" dirty="0">
                <a:solidFill>
                  <a:prstClr val="white"/>
                </a:solidFill>
              </a:rPr>
              <a:t>(</a:t>
            </a:r>
            <a:r>
              <a:rPr lang="en-US" sz="1000" i="1" kern="0" dirty="0">
                <a:solidFill>
                  <a:prstClr val="white"/>
                </a:solidFill>
              </a:rPr>
              <a:t>or contribute to</a:t>
            </a:r>
            <a:r>
              <a:rPr lang="en-US" sz="1000" kern="0" dirty="0">
                <a:solidFill>
                  <a:prstClr val="white"/>
                </a:solidFill>
              </a:rPr>
              <a:t>) </a:t>
            </a:r>
          </a:p>
          <a:p>
            <a:pPr algn="ctr">
              <a:defRPr/>
            </a:pPr>
            <a:r>
              <a:rPr lang="en-US" kern="0" dirty="0">
                <a:solidFill>
                  <a:prstClr val="white"/>
                </a:solidFill>
              </a:rPr>
              <a:t>A PATIENT</a:t>
            </a:r>
          </a:p>
        </p:txBody>
      </p:sp>
      <p:sp>
        <p:nvSpPr>
          <p:cNvPr id="47" name="Rounded Rectangle 46"/>
          <p:cNvSpPr/>
          <p:nvPr/>
        </p:nvSpPr>
        <p:spPr>
          <a:xfrm>
            <a:off x="5821394" y="2467704"/>
            <a:ext cx="1990937" cy="368576"/>
          </a:xfrm>
          <a:prstGeom prst="roundRect">
            <a:avLst/>
          </a:prstGeom>
          <a:gradFill>
            <a:gsLst>
              <a:gs pos="54000">
                <a:srgbClr val="FF0000"/>
              </a:gs>
              <a:gs pos="46000">
                <a:schemeClr val="accent2">
                  <a:lumMod val="95000"/>
                  <a:lumOff val="5000"/>
                </a:schemeClr>
              </a:gs>
              <a:gs pos="52000">
                <a:schemeClr val="accent2">
                  <a:lumMod val="60000"/>
                </a:schemeClr>
              </a:gs>
            </a:gsLst>
            <a:path path="circle">
              <a:fillToRect l="50000" t="130000" r="50000" b="-30000"/>
            </a:path>
          </a:gradFill>
          <a:ln w="12700" cap="flat" cmpd="sng" algn="ctr">
            <a:solidFill>
              <a:schemeClr val="accent3">
                <a:lumMod val="60000"/>
                <a:lumOff val="40000"/>
              </a:schemeClr>
            </a:solidFill>
            <a:prstDash val="solid"/>
            <a:miter lim="800000"/>
          </a:ln>
          <a:effectLst/>
        </p:spPr>
        <p:txBody>
          <a:bodyPr rtlCol="0" anchor="ctr"/>
          <a:lstStyle/>
          <a:p>
            <a:pPr algn="ctr">
              <a:defRPr/>
            </a:pPr>
            <a:r>
              <a:rPr lang="en-US" kern="0" dirty="0">
                <a:solidFill>
                  <a:prstClr val="white"/>
                </a:solidFill>
              </a:rPr>
              <a:t>Donation Options</a:t>
            </a:r>
          </a:p>
        </p:txBody>
      </p:sp>
      <p:sp>
        <p:nvSpPr>
          <p:cNvPr id="48" name="Rounded Rectangle 47"/>
          <p:cNvSpPr/>
          <p:nvPr/>
        </p:nvSpPr>
        <p:spPr>
          <a:xfrm>
            <a:off x="5821394" y="4273966"/>
            <a:ext cx="1990937" cy="865112"/>
          </a:xfrm>
          <a:prstGeom prst="roundRect">
            <a:avLst/>
          </a:prstGeom>
          <a:solidFill>
            <a:srgbClr val="FF0000"/>
          </a:solidFill>
          <a:ln w="12700" cap="flat" cmpd="sng" algn="ctr">
            <a:solidFill>
              <a:schemeClr val="accent3">
                <a:lumMod val="60000"/>
                <a:lumOff val="40000"/>
              </a:schemeClr>
            </a:solidFill>
            <a:prstDash val="solid"/>
            <a:miter lim="800000"/>
          </a:ln>
          <a:effectLst/>
        </p:spPr>
        <p:txBody>
          <a:bodyPr rtlCol="0" anchor="ctr"/>
          <a:lstStyle/>
          <a:p>
            <a:pPr algn="ctr">
              <a:defRPr/>
            </a:pPr>
            <a:r>
              <a:rPr lang="en-US" kern="0" dirty="0">
                <a:solidFill>
                  <a:prstClr val="white"/>
                </a:solidFill>
              </a:rPr>
              <a:t>DONATE TO A CAUSE</a:t>
            </a:r>
          </a:p>
        </p:txBody>
      </p:sp>
      <p:grpSp>
        <p:nvGrpSpPr>
          <p:cNvPr id="14" name="Group 13"/>
          <p:cNvGrpSpPr/>
          <p:nvPr/>
        </p:nvGrpSpPr>
        <p:grpSpPr>
          <a:xfrm>
            <a:off x="7802009" y="3157997"/>
            <a:ext cx="988590" cy="1469773"/>
            <a:chOff x="7935450" y="3122104"/>
            <a:chExt cx="988590" cy="1549941"/>
          </a:xfrm>
        </p:grpSpPr>
        <p:cxnSp>
          <p:nvCxnSpPr>
            <p:cNvPr id="7" name="Elbow Connector 6"/>
            <p:cNvCxnSpPr/>
            <p:nvPr/>
          </p:nvCxnSpPr>
          <p:spPr>
            <a:xfrm>
              <a:off x="7935450" y="3844440"/>
              <a:ext cx="958573" cy="168617"/>
            </a:xfrm>
            <a:prstGeom prst="bentConnector3">
              <a:avLst/>
            </a:prstGeom>
            <a:ln w="19050">
              <a:solidFill>
                <a:schemeClr val="accent5">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p:nvPr/>
          </p:nvCxnSpPr>
          <p:spPr>
            <a:xfrm flipV="1">
              <a:off x="7965464" y="3122104"/>
              <a:ext cx="958576" cy="126697"/>
            </a:xfrm>
            <a:prstGeom prst="bentConnector3">
              <a:avLst>
                <a:gd name="adj1" fmla="val 50000"/>
              </a:avLst>
            </a:prstGeom>
            <a:ln w="19050">
              <a:solidFill>
                <a:schemeClr val="accent5">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8" idx="3"/>
            </p:cNvCxnSpPr>
            <p:nvPr/>
          </p:nvCxnSpPr>
          <p:spPr>
            <a:xfrm flipV="1">
              <a:off x="7935450" y="4672044"/>
              <a:ext cx="958573" cy="1"/>
            </a:xfrm>
            <a:prstGeom prst="straightConnector1">
              <a:avLst/>
            </a:prstGeom>
            <a:ln w="19050">
              <a:solidFill>
                <a:schemeClr val="accent5">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a:off x="8871873" y="2551911"/>
            <a:ext cx="2045917" cy="2901911"/>
            <a:chOff x="8907232" y="2553795"/>
            <a:chExt cx="2045917" cy="2901911"/>
          </a:xfrm>
        </p:grpSpPr>
        <p:sp>
          <p:nvSpPr>
            <p:cNvPr id="51" name="Rounded Rectangle 50"/>
            <p:cNvSpPr/>
            <p:nvPr/>
          </p:nvSpPr>
          <p:spPr>
            <a:xfrm>
              <a:off x="8907232" y="2553795"/>
              <a:ext cx="1990937" cy="853470"/>
            </a:xfrm>
            <a:prstGeom prst="roundRect">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w="12700" cap="flat" cmpd="sng" algn="ctr">
              <a:solidFill>
                <a:schemeClr val="accent3">
                  <a:lumMod val="60000"/>
                  <a:lumOff val="40000"/>
                </a:schemeClr>
              </a:solidFill>
              <a:prstDash val="solid"/>
              <a:miter lim="800000"/>
            </a:ln>
            <a:effectLst/>
          </p:spPr>
          <p:txBody>
            <a:bodyPr rtlCol="0" anchor="ctr"/>
            <a:lstStyle/>
            <a:p>
              <a:pPr algn="ctr">
                <a:defRPr/>
              </a:pPr>
              <a:r>
                <a:rPr lang="en-US" sz="1200" b="1" u="sng" kern="0" dirty="0">
                  <a:solidFill>
                    <a:srgbClr val="44546A">
                      <a:lumMod val="75000"/>
                    </a:srgbClr>
                  </a:solidFill>
                </a:rPr>
                <a:t>Lump-sum</a:t>
              </a:r>
              <a:r>
                <a:rPr lang="en-US" b="1" u="sng" kern="0" dirty="0">
                  <a:solidFill>
                    <a:srgbClr val="44546A">
                      <a:lumMod val="75000"/>
                    </a:srgbClr>
                  </a:solidFill>
                </a:rPr>
                <a:t> </a:t>
              </a:r>
              <a:r>
                <a:rPr lang="en-US" sz="1200" b="1" u="sng" kern="0" dirty="0">
                  <a:solidFill>
                    <a:srgbClr val="44546A">
                      <a:lumMod val="75000"/>
                    </a:srgbClr>
                  </a:solidFill>
                </a:rPr>
                <a:t>donation </a:t>
              </a:r>
            </a:p>
            <a:p>
              <a:pPr algn="ctr">
                <a:defRPr/>
              </a:pPr>
              <a:r>
                <a:rPr lang="en-US" sz="1200" b="1" kern="0" dirty="0">
                  <a:solidFill>
                    <a:srgbClr val="44546A">
                      <a:lumMod val="75000"/>
                    </a:srgbClr>
                  </a:solidFill>
                </a:rPr>
                <a:t>total or parts (Hospital Bill, PS needs, Medications) of the TREATMENT COST</a:t>
              </a:r>
            </a:p>
          </p:txBody>
        </p:sp>
        <p:sp>
          <p:nvSpPr>
            <p:cNvPr id="52" name="Rounded Rectangle 51"/>
            <p:cNvSpPr/>
            <p:nvPr/>
          </p:nvSpPr>
          <p:spPr>
            <a:xfrm>
              <a:off x="8954343" y="3442624"/>
              <a:ext cx="1990937" cy="898390"/>
            </a:xfrm>
            <a:prstGeom prst="roundRect">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w="12700" cap="flat" cmpd="sng" algn="ctr">
              <a:solidFill>
                <a:schemeClr val="accent3">
                  <a:lumMod val="60000"/>
                  <a:lumOff val="40000"/>
                </a:schemeClr>
              </a:solidFill>
              <a:prstDash val="solid"/>
              <a:miter lim="800000"/>
            </a:ln>
            <a:effectLst/>
          </p:spPr>
          <p:txBody>
            <a:bodyPr rtlCol="0" anchor="ctr"/>
            <a:lstStyle/>
            <a:p>
              <a:pPr algn="ctr">
                <a:defRPr/>
              </a:pPr>
              <a:r>
                <a:rPr lang="en-US" sz="1200" b="1" u="sng" kern="0" dirty="0">
                  <a:solidFill>
                    <a:srgbClr val="44546A">
                      <a:lumMod val="75000"/>
                    </a:srgbClr>
                  </a:solidFill>
                </a:rPr>
                <a:t>Monthly payments </a:t>
              </a:r>
            </a:p>
            <a:p>
              <a:pPr algn="ctr">
                <a:defRPr/>
              </a:pPr>
              <a:r>
                <a:rPr lang="en-US" sz="1200" b="1" kern="0" dirty="0">
                  <a:solidFill>
                    <a:srgbClr val="44546A">
                      <a:lumMod val="75000"/>
                    </a:srgbClr>
                  </a:solidFill>
                </a:rPr>
                <a:t>total or parts (Hospital Bill, Psycho-Social needs, Medications) of the TREATMENT COST</a:t>
              </a:r>
            </a:p>
          </p:txBody>
        </p:sp>
        <p:sp>
          <p:nvSpPr>
            <p:cNvPr id="53" name="Rounded Rectangle 52"/>
            <p:cNvSpPr/>
            <p:nvPr/>
          </p:nvSpPr>
          <p:spPr>
            <a:xfrm>
              <a:off x="8962212" y="4376373"/>
              <a:ext cx="1990937" cy="1079333"/>
            </a:xfrm>
            <a:prstGeom prst="roundRect">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w="12700" cap="flat" cmpd="sng" algn="ctr">
              <a:solidFill>
                <a:schemeClr val="accent3">
                  <a:lumMod val="60000"/>
                  <a:lumOff val="40000"/>
                </a:schemeClr>
              </a:solidFill>
              <a:prstDash val="solid"/>
              <a:miter lim="800000"/>
            </a:ln>
            <a:effectLst/>
          </p:spPr>
          <p:txBody>
            <a:bodyPr rtlCol="0" anchor="ctr"/>
            <a:lstStyle/>
            <a:p>
              <a:pPr algn="ctr">
                <a:defRPr/>
              </a:pPr>
              <a:r>
                <a:rPr lang="en-US" sz="1200" b="1" u="sng" kern="0" dirty="0">
                  <a:solidFill>
                    <a:srgbClr val="44546A">
                      <a:lumMod val="75000"/>
                    </a:srgbClr>
                  </a:solidFill>
                </a:rPr>
                <a:t>Do NOT want to adopt a patient? </a:t>
              </a:r>
            </a:p>
            <a:p>
              <a:pPr algn="ctr">
                <a:defRPr/>
              </a:pPr>
              <a:r>
                <a:rPr lang="en-US" sz="1200" b="1" kern="0" dirty="0">
                  <a:solidFill>
                    <a:srgbClr val="44546A">
                      <a:lumMod val="75000"/>
                    </a:srgbClr>
                  </a:solidFill>
                </a:rPr>
                <a:t>Give us your advice on your donation (diagnosis, state, hospital…)</a:t>
              </a:r>
            </a:p>
          </p:txBody>
        </p:sp>
      </p:grpSp>
      <p:sp>
        <p:nvSpPr>
          <p:cNvPr id="35" name="Rounded Rectangle 34"/>
          <p:cNvSpPr/>
          <p:nvPr/>
        </p:nvSpPr>
        <p:spPr>
          <a:xfrm>
            <a:off x="1210399" y="3426703"/>
            <a:ext cx="1222044" cy="480497"/>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Diagnosis</a:t>
            </a:r>
          </a:p>
        </p:txBody>
      </p:sp>
      <p:sp>
        <p:nvSpPr>
          <p:cNvPr id="36" name="Rounded Rectangle 35"/>
          <p:cNvSpPr/>
          <p:nvPr/>
        </p:nvSpPr>
        <p:spPr>
          <a:xfrm>
            <a:off x="1225439" y="4573840"/>
            <a:ext cx="1222044" cy="420113"/>
          </a:xfrm>
          <a:prstGeom prst="roundRect">
            <a:avLst/>
          </a:prstGeom>
          <a:solidFill>
            <a:schemeClr val="accent6">
              <a:lumMod val="75000"/>
            </a:schemeClr>
          </a:solidFill>
          <a:ln w="12700" cap="flat" cmpd="sng" algn="ctr">
            <a:solidFill>
              <a:srgbClr val="5B9BD5">
                <a:shade val="50000"/>
              </a:srgbClr>
            </a:solidFill>
            <a:prstDash val="solid"/>
            <a:miter lim="800000"/>
          </a:ln>
          <a:effectLst/>
        </p:spPr>
        <p:txBody>
          <a:bodyPr rtlCol="0" anchor="ctr"/>
          <a:lstStyle/>
          <a:p>
            <a:pPr algn="ctr">
              <a:defRPr/>
            </a:pPr>
            <a:r>
              <a:rPr lang="en-US" kern="0" dirty="0">
                <a:solidFill>
                  <a:prstClr val="white"/>
                </a:solidFill>
              </a:rPr>
              <a:t>State</a:t>
            </a:r>
          </a:p>
        </p:txBody>
      </p:sp>
    </p:spTree>
    <p:extLst>
      <p:ext uri="{BB962C8B-B14F-4D97-AF65-F5344CB8AC3E}">
        <p14:creationId xmlns:p14="http://schemas.microsoft.com/office/powerpoint/2010/main" val="3534598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chemeClr val="accent5">
                    <a:lumMod val="75000"/>
                  </a:schemeClr>
                </a:solidFill>
              </a:rPr>
              <a:t>VAKKAS is for </a:t>
            </a:r>
            <a:r>
              <a:rPr lang="en-US" sz="3200" b="1" dirty="0" smtClean="0">
                <a:solidFill>
                  <a:schemeClr val="accent5">
                    <a:lumMod val="75000"/>
                  </a:schemeClr>
                </a:solidFill>
              </a:rPr>
              <a:t>smart</a:t>
            </a:r>
            <a:r>
              <a:rPr lang="en-US" sz="3200" dirty="0" smtClean="0">
                <a:solidFill>
                  <a:schemeClr val="accent5">
                    <a:lumMod val="75000"/>
                  </a:schemeClr>
                </a:solidFill>
              </a:rPr>
              <a:t> philanthropists who </a:t>
            </a:r>
            <a:r>
              <a:rPr lang="en-US" sz="3200" b="1" dirty="0" smtClean="0">
                <a:solidFill>
                  <a:schemeClr val="accent5">
                    <a:lumMod val="75000"/>
                  </a:schemeClr>
                </a:solidFill>
              </a:rPr>
              <a:t>care</a:t>
            </a:r>
            <a:r>
              <a:rPr lang="en-US" sz="3200" dirty="0" smtClean="0">
                <a:solidFill>
                  <a:schemeClr val="accent5">
                    <a:lumMod val="75000"/>
                  </a:schemeClr>
                </a:solidFill>
              </a:rPr>
              <a:t>.</a:t>
            </a:r>
            <a:endParaRPr lang="en-US" sz="3200" dirty="0">
              <a:solidFill>
                <a:schemeClr val="accent5">
                  <a:lumMod val="75000"/>
                </a:schemeClr>
              </a:solidFill>
            </a:endParaRPr>
          </a:p>
        </p:txBody>
      </p:sp>
      <p:sp>
        <p:nvSpPr>
          <p:cNvPr id="3" name="Content Placeholder 2"/>
          <p:cNvSpPr>
            <a:spLocks noGrp="1"/>
          </p:cNvSpPr>
          <p:nvPr>
            <p:ph idx="1"/>
          </p:nvPr>
        </p:nvSpPr>
        <p:spPr>
          <a:xfrm>
            <a:off x="838200" y="1390261"/>
            <a:ext cx="10515600" cy="4786702"/>
          </a:xfrm>
        </p:spPr>
        <p:txBody>
          <a:bodyPr>
            <a:noAutofit/>
          </a:bodyPr>
          <a:lstStyle/>
          <a:p>
            <a:r>
              <a:rPr lang="en-US" sz="2400" dirty="0" smtClean="0">
                <a:solidFill>
                  <a:srgbClr val="C00000"/>
                </a:solidFill>
              </a:rPr>
              <a:t>Rest assure that the hospital bills of VAKKAS patients are reasonable insurance-negotiated rates</a:t>
            </a:r>
            <a:r>
              <a:rPr lang="en-US" sz="2400" dirty="0">
                <a:solidFill>
                  <a:srgbClr val="C00000"/>
                </a:solidFill>
              </a:rPr>
              <a:t> </a:t>
            </a:r>
            <a:r>
              <a:rPr lang="en-US" sz="1200" dirty="0" smtClean="0">
                <a:solidFill>
                  <a:srgbClr val="C00000"/>
                </a:solidFill>
              </a:rPr>
              <a:t>(since they are 501(c)(3) Hospitals, and if not, they provide written statement that they charge such rates)</a:t>
            </a:r>
            <a:r>
              <a:rPr lang="en-US" sz="1200" dirty="0" smtClean="0"/>
              <a:t>.</a:t>
            </a:r>
          </a:p>
          <a:p>
            <a:r>
              <a:rPr lang="en-US" sz="2400" dirty="0" smtClean="0"/>
              <a:t>All VAKKAS patients’ financial eligibility is verified and approved by their 501(c)(3) hospitals as result of Patient Financial Assistance Form application process.</a:t>
            </a:r>
          </a:p>
          <a:p>
            <a:r>
              <a:rPr lang="en-US" sz="2400" dirty="0" smtClean="0"/>
              <a:t>VAKKAS does not charge any fees nor does it take any percentage off of donations. </a:t>
            </a:r>
          </a:p>
          <a:p>
            <a:r>
              <a:rPr lang="en-US" sz="2400" dirty="0" smtClean="0"/>
              <a:t>If you want to stay anonymous, you can. Just choose: Make my info private!</a:t>
            </a:r>
          </a:p>
          <a:p>
            <a:r>
              <a:rPr lang="en-US" sz="2400" dirty="0" smtClean="0"/>
              <a:t>Your contact information is never made public.</a:t>
            </a:r>
          </a:p>
          <a:p>
            <a:r>
              <a:rPr lang="en-US" sz="2400" dirty="0" smtClean="0"/>
              <a:t>VAKKAS does not collect credit card information. We only work with PayPal.</a:t>
            </a:r>
          </a:p>
          <a:p>
            <a:r>
              <a:rPr lang="en-US" sz="2400" dirty="0" smtClean="0"/>
              <a:t>VAKKAS will not share any information with any other party.</a:t>
            </a:r>
          </a:p>
          <a:p>
            <a:pPr marL="0" indent="0">
              <a:buNone/>
            </a:pPr>
            <a:r>
              <a:rPr lang="en-US" sz="1200" dirty="0" smtClean="0"/>
              <a:t>See our Terms of  Use and Privacy Policy for more information.</a:t>
            </a:r>
            <a:endParaRPr lang="en-US" sz="1200" dirty="0"/>
          </a:p>
        </p:txBody>
      </p:sp>
      <p:sp>
        <p:nvSpPr>
          <p:cNvPr id="4" name="Rounded Rectangle 3"/>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p:cNvPicPr>
            <a:picLocks noChangeAspect="1"/>
          </p:cNvPicPr>
          <p:nvPr/>
        </p:nvPicPr>
        <p:blipFill>
          <a:blip r:embed="rId2"/>
          <a:stretch>
            <a:fillRect/>
          </a:stretch>
        </p:blipFill>
        <p:spPr>
          <a:xfrm>
            <a:off x="9045389" y="5515030"/>
            <a:ext cx="2174094" cy="944024"/>
          </a:xfrm>
          <a:prstGeom prst="rect">
            <a:avLst/>
          </a:prstGeom>
        </p:spPr>
      </p:pic>
    </p:spTree>
    <p:extLst>
      <p:ext uri="{BB962C8B-B14F-4D97-AF65-F5344CB8AC3E}">
        <p14:creationId xmlns:p14="http://schemas.microsoft.com/office/powerpoint/2010/main" val="2183480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VAKKAS—EVERYONE teams up to help the patient.</a:t>
            </a:r>
            <a:endParaRPr lang="en-US" sz="3200" dirty="0">
              <a:solidFill>
                <a:schemeClr val="accent1">
                  <a:lumMod val="75000"/>
                </a:schemeClr>
              </a:solidFill>
            </a:endParaRPr>
          </a:p>
        </p:txBody>
      </p:sp>
      <p:grpSp>
        <p:nvGrpSpPr>
          <p:cNvPr id="6" name="Group 5"/>
          <p:cNvGrpSpPr/>
          <p:nvPr/>
        </p:nvGrpSpPr>
        <p:grpSpPr>
          <a:xfrm>
            <a:off x="3712571" y="1441622"/>
            <a:ext cx="5511361" cy="5136574"/>
            <a:chOff x="5086362" y="1368453"/>
            <a:chExt cx="4572000" cy="4657601"/>
          </a:xfrm>
        </p:grpSpPr>
        <p:grpSp>
          <p:nvGrpSpPr>
            <p:cNvPr id="15" name="Group 17"/>
            <p:cNvGrpSpPr/>
            <p:nvPr/>
          </p:nvGrpSpPr>
          <p:grpSpPr>
            <a:xfrm>
              <a:off x="5817120" y="2046099"/>
              <a:ext cx="3143750" cy="2695699"/>
              <a:chOff x="2373728" y="1343242"/>
              <a:chExt cx="5027612" cy="4244733"/>
            </a:xfrm>
          </p:grpSpPr>
          <p:sp>
            <p:nvSpPr>
              <p:cNvPr id="18" name="Line 5"/>
              <p:cNvSpPr>
                <a:spLocks noChangeShapeType="1"/>
              </p:cNvSpPr>
              <p:nvPr/>
            </p:nvSpPr>
            <p:spPr bwMode="blackWhite">
              <a:xfrm flipH="1">
                <a:off x="3059528" y="4259237"/>
                <a:ext cx="1162050" cy="739775"/>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19" name="Line 6"/>
              <p:cNvSpPr>
                <a:spLocks noChangeShapeType="1"/>
              </p:cNvSpPr>
              <p:nvPr/>
            </p:nvSpPr>
            <p:spPr bwMode="blackWhite">
              <a:xfrm flipH="1" flipV="1">
                <a:off x="5505865" y="4219550"/>
                <a:ext cx="1223963" cy="72390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0" name="Line 7"/>
              <p:cNvSpPr>
                <a:spLocks noChangeShapeType="1"/>
              </p:cNvSpPr>
              <p:nvPr/>
            </p:nvSpPr>
            <p:spPr bwMode="blackWhite">
              <a:xfrm>
                <a:off x="4850228" y="2222475"/>
                <a:ext cx="0" cy="1592262"/>
              </a:xfrm>
              <a:prstGeom prst="line">
                <a:avLst/>
              </a:prstGeom>
              <a:noFill/>
              <a:ln w="12700">
                <a:solidFill>
                  <a:srgbClr val="091D5D"/>
                </a:solidFill>
                <a:round/>
                <a:headEnd type="none" w="sm" len="sm"/>
                <a:tailEnd type="none" w="sm" len="sm"/>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1" name="Oval 8"/>
              <p:cNvSpPr>
                <a:spLocks noChangeArrowheads="1"/>
              </p:cNvSpPr>
              <p:nvPr/>
            </p:nvSpPr>
            <p:spPr bwMode="blackWhite">
              <a:xfrm>
                <a:off x="4239040" y="1343242"/>
                <a:ext cx="1262063"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Hospitals</a:t>
                </a:r>
              </a:p>
            </p:txBody>
          </p:sp>
          <p:sp>
            <p:nvSpPr>
              <p:cNvPr id="22" name="Oval 9"/>
              <p:cNvSpPr>
                <a:spLocks noChangeArrowheads="1"/>
              </p:cNvSpPr>
              <p:nvPr/>
            </p:nvSpPr>
            <p:spPr bwMode="blackWhite">
              <a:xfrm>
                <a:off x="237372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Contributors</a:t>
                </a:r>
                <a:endParaRPr lang="en-US" sz="1200" b="1" dirty="0">
                  <a:solidFill>
                    <a:srgbClr val="FFFFFF"/>
                  </a:solidFill>
                  <a:ea typeface="ＭＳ Ｐゴシック" pitchFamily="34" charset="-128"/>
                  <a:cs typeface="Calibri" pitchFamily="34" charset="0"/>
                </a:endParaRPr>
              </a:p>
            </p:txBody>
          </p:sp>
          <p:sp>
            <p:nvSpPr>
              <p:cNvPr id="23" name="Line 10"/>
              <p:cNvSpPr>
                <a:spLocks noChangeShapeType="1"/>
              </p:cNvSpPr>
              <p:nvPr/>
            </p:nvSpPr>
            <p:spPr bwMode="blackWhite">
              <a:xfrm flipH="1">
                <a:off x="3242090" y="2747937"/>
                <a:ext cx="1077913" cy="1557338"/>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4" name="Line 11"/>
              <p:cNvSpPr>
                <a:spLocks noChangeShapeType="1"/>
              </p:cNvSpPr>
              <p:nvPr/>
            </p:nvSpPr>
            <p:spPr bwMode="auto">
              <a:xfrm>
                <a:off x="5405853" y="2740000"/>
                <a:ext cx="1092200" cy="1573212"/>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5" name="Oval 12"/>
              <p:cNvSpPr>
                <a:spLocks noChangeArrowheads="1"/>
              </p:cNvSpPr>
              <p:nvPr/>
            </p:nvSpPr>
            <p:spPr bwMode="blackWhite">
              <a:xfrm>
                <a:off x="4239040" y="3365475"/>
                <a:ext cx="1262063" cy="1258887"/>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Patients</a:t>
                </a:r>
              </a:p>
            </p:txBody>
          </p:sp>
          <p:sp>
            <p:nvSpPr>
              <p:cNvPr id="26" name="Oval 13"/>
              <p:cNvSpPr>
                <a:spLocks noChangeArrowheads="1"/>
              </p:cNvSpPr>
              <p:nvPr/>
            </p:nvSpPr>
            <p:spPr bwMode="blackWhite">
              <a:xfrm>
                <a:off x="613927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err="1">
                    <a:solidFill>
                      <a:srgbClr val="FFFFFF"/>
                    </a:solidFill>
                    <a:ea typeface="ＭＳ Ｐゴシック" pitchFamily="34" charset="-128"/>
                    <a:cs typeface="Calibri" pitchFamily="34" charset="0"/>
                  </a:rPr>
                  <a:t>Pharma</a:t>
                </a:r>
                <a:endParaRPr lang="en-US" sz="1200" b="1" dirty="0">
                  <a:solidFill>
                    <a:srgbClr val="FFFFFF"/>
                  </a:solidFill>
                  <a:ea typeface="ＭＳ Ｐゴシック" pitchFamily="34" charset="-128"/>
                  <a:cs typeface="Calibri" pitchFamily="34" charset="0"/>
                </a:endParaRPr>
              </a:p>
            </p:txBody>
          </p:sp>
          <p:sp>
            <p:nvSpPr>
              <p:cNvPr id="27" name="Line 15"/>
              <p:cNvSpPr>
                <a:spLocks noChangeShapeType="1"/>
              </p:cNvSpPr>
              <p:nvPr/>
            </p:nvSpPr>
            <p:spPr bwMode="auto">
              <a:xfrm flipH="1">
                <a:off x="3627853" y="4976787"/>
                <a:ext cx="2457450" cy="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grpSp>
        <p:sp>
          <p:nvSpPr>
            <p:cNvPr id="16" name="Donut 15"/>
            <p:cNvSpPr/>
            <p:nvPr/>
          </p:nvSpPr>
          <p:spPr>
            <a:xfrm>
              <a:off x="5086362" y="1454054"/>
              <a:ext cx="4572000" cy="4572000"/>
            </a:xfrm>
            <a:prstGeom prst="donut">
              <a:avLst>
                <a:gd name="adj" fmla="val 10197"/>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a:solidFill>
                  <a:srgbClr val="000000">
                    <a:lumMod val="75000"/>
                    <a:lumOff val="25000"/>
                  </a:srgbClr>
                </a:solidFill>
                <a:cs typeface="Calibri" pitchFamily="34" charset="0"/>
              </a:endParaRPr>
            </a:p>
          </p:txBody>
        </p:sp>
        <p:sp>
          <p:nvSpPr>
            <p:cNvPr id="17" name="Freeform 4"/>
            <p:cNvSpPr>
              <a:spLocks/>
            </p:cNvSpPr>
            <p:nvPr/>
          </p:nvSpPr>
          <p:spPr bwMode="gray">
            <a:xfrm>
              <a:off x="7367805" y="1368453"/>
              <a:ext cx="793750" cy="640080"/>
            </a:xfrm>
            <a:custGeom>
              <a:avLst/>
              <a:gdLst/>
              <a:ahLst/>
              <a:cxnLst>
                <a:cxn ang="0">
                  <a:pos x="0" y="768"/>
                </a:cxn>
                <a:cxn ang="0">
                  <a:pos x="0" y="864"/>
                </a:cxn>
                <a:cxn ang="0">
                  <a:pos x="192" y="432"/>
                </a:cxn>
                <a:cxn ang="0">
                  <a:pos x="0" y="0"/>
                </a:cxn>
                <a:cxn ang="0">
                  <a:pos x="0" y="108"/>
                </a:cxn>
              </a:cxnLst>
              <a:rect l="0" t="0" r="r" b="b"/>
              <a:pathLst>
                <a:path w="192" h="864">
                  <a:moveTo>
                    <a:pt x="0" y="768"/>
                  </a:moveTo>
                  <a:lnTo>
                    <a:pt x="0" y="864"/>
                  </a:lnTo>
                  <a:lnTo>
                    <a:pt x="192" y="432"/>
                  </a:lnTo>
                  <a:lnTo>
                    <a:pt x="0" y="0"/>
                  </a:lnTo>
                  <a:lnTo>
                    <a:pt x="0" y="108"/>
                  </a:lnTo>
                </a:path>
              </a:pathLst>
            </a:custGeom>
            <a:solidFill>
              <a:schemeClr val="tx2"/>
            </a:solidFill>
            <a:ln w="28575" cap="rnd" cmpd="sng">
              <a:solidFill>
                <a:schemeClr val="bg2"/>
              </a:solidFill>
              <a:prstDash val="solid"/>
              <a:round/>
              <a:headEnd type="none" w="sm" len="sm"/>
              <a:tailEnd type="none" w="sm" len="sm"/>
            </a:ln>
            <a:effectLst/>
          </p:spPr>
          <p:txBody>
            <a:bodyPr/>
            <a:lstStyle/>
            <a:p>
              <a:pPr fontAlgn="base">
                <a:spcBef>
                  <a:spcPct val="0"/>
                </a:spcBef>
                <a:spcAft>
                  <a:spcPct val="0"/>
                </a:spcAft>
              </a:pPr>
              <a:endParaRPr lang="en-US">
                <a:solidFill>
                  <a:srgbClr val="000000"/>
                </a:solidFill>
                <a:cs typeface="Arial" charset="0"/>
              </a:endParaRPr>
            </a:p>
          </p:txBody>
        </p:sp>
      </p:grpSp>
      <p:cxnSp>
        <p:nvCxnSpPr>
          <p:cNvPr id="7" name="Straight Arrow Connector 6"/>
          <p:cNvCxnSpPr>
            <a:stCxn id="21" idx="6"/>
          </p:cNvCxnSpPr>
          <p:nvPr/>
        </p:nvCxnSpPr>
        <p:spPr>
          <a:xfrm flipV="1">
            <a:off x="6950791" y="2606359"/>
            <a:ext cx="3181750" cy="22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bwMode="auto">
          <a:xfrm>
            <a:off x="9054627" y="2637805"/>
            <a:ext cx="2572564"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Outstanding patient balances down</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Database of patients open to</a:t>
            </a:r>
          </a:p>
          <a:p>
            <a:r>
              <a:rPr lang="en-US" sz="1200" dirty="0">
                <a:solidFill>
                  <a:prstClr val="black">
                    <a:lumMod val="85000"/>
                    <a:lumOff val="15000"/>
                  </a:prstClr>
                </a:solidFill>
                <a:cs typeface="Calibri" pitchFamily="34" charset="0"/>
              </a:rPr>
              <a:t>c</a:t>
            </a:r>
            <a:r>
              <a:rPr lang="en-US" sz="1200" dirty="0">
                <a:solidFill>
                  <a:prstClr val="black">
                    <a:lumMod val="85000"/>
                    <a:lumOff val="15000"/>
                  </a:prstClr>
                </a:solidFill>
                <a:cs typeface="Calibri" pitchFamily="34" charset="0"/>
              </a:rPr>
              <a:t>linical trials</a:t>
            </a:r>
            <a:endParaRPr lang="en-US" sz="1200" dirty="0">
              <a:solidFill>
                <a:prstClr val="black">
                  <a:lumMod val="85000"/>
                  <a:lumOff val="15000"/>
                </a:prstClr>
              </a:solidFill>
              <a:cs typeface="Calibri" pitchFamily="34" charset="0"/>
            </a:endParaRPr>
          </a:p>
        </p:txBody>
      </p:sp>
      <p:sp>
        <p:nvSpPr>
          <p:cNvPr id="9" name="TextBox 8"/>
          <p:cNvSpPr txBox="1"/>
          <p:nvPr/>
        </p:nvSpPr>
        <p:spPr bwMode="auto">
          <a:xfrm>
            <a:off x="9155135" y="4452012"/>
            <a:ext cx="2809102"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Message Board of Needed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Comparative visibility of </a:t>
            </a:r>
          </a:p>
          <a:p>
            <a:r>
              <a:rPr lang="en-US" sz="1200" dirty="0">
                <a:solidFill>
                  <a:prstClr val="black">
                    <a:lumMod val="85000"/>
                    <a:lumOff val="15000"/>
                  </a:prstClr>
                </a:solidFill>
                <a:cs typeface="Calibri" pitchFamily="34" charset="0"/>
              </a:rPr>
              <a:t>social responsibility </a:t>
            </a:r>
          </a:p>
        </p:txBody>
      </p:sp>
      <p:cxnSp>
        <p:nvCxnSpPr>
          <p:cNvPr id="10" name="Straight Arrow Connector 9"/>
          <p:cNvCxnSpPr/>
          <p:nvPr/>
        </p:nvCxnSpPr>
        <p:spPr>
          <a:xfrm flipV="1">
            <a:off x="8035074" y="4267053"/>
            <a:ext cx="3185980" cy="25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2" idx="2"/>
          </p:cNvCxnSpPr>
          <p:nvPr/>
        </p:nvCxnSpPr>
        <p:spPr>
          <a:xfrm flipH="1">
            <a:off x="2902471" y="4721579"/>
            <a:ext cx="1690999" cy="1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906064" y="4746891"/>
            <a:ext cx="2964145" cy="461665"/>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Choice over donation criteria</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Transparency over where the money goes</a:t>
            </a:r>
          </a:p>
        </p:txBody>
      </p:sp>
      <p:pic>
        <p:nvPicPr>
          <p:cNvPr id="29" name="Picture 28"/>
          <p:cNvPicPr>
            <a:picLocks noChangeAspect="1"/>
          </p:cNvPicPr>
          <p:nvPr/>
        </p:nvPicPr>
        <p:blipFill>
          <a:blip r:embed="rId2"/>
          <a:stretch>
            <a:fillRect/>
          </a:stretch>
        </p:blipFill>
        <p:spPr>
          <a:xfrm>
            <a:off x="9145866" y="5483319"/>
            <a:ext cx="2286000" cy="1013578"/>
          </a:xfrm>
          <a:prstGeom prst="rect">
            <a:avLst/>
          </a:prstGeom>
        </p:spPr>
      </p:pic>
      <p:sp>
        <p:nvSpPr>
          <p:cNvPr id="30" name="Rounded Rectangle 29"/>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31" name="Straight Arrow Connector 30"/>
          <p:cNvCxnSpPr/>
          <p:nvPr/>
        </p:nvCxnSpPr>
        <p:spPr>
          <a:xfrm flipH="1" flipV="1">
            <a:off x="3862581" y="2728655"/>
            <a:ext cx="2298020" cy="1270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bwMode="auto">
          <a:xfrm>
            <a:off x="1009655" y="2481584"/>
            <a:ext cx="2984471"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financial worries of medical debt</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running after free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Just fight the cancer!</a:t>
            </a:r>
          </a:p>
        </p:txBody>
      </p:sp>
    </p:spTree>
    <p:extLst>
      <p:ext uri="{BB962C8B-B14F-4D97-AF65-F5344CB8AC3E}">
        <p14:creationId xmlns:p14="http://schemas.microsoft.com/office/powerpoint/2010/main" val="3511042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051"/>
          </a:xfrm>
        </p:spPr>
        <p:txBody>
          <a:bodyPr>
            <a:normAutofit fontScale="90000"/>
          </a:bodyPr>
          <a:lstStyle/>
          <a:p>
            <a:pPr algn="ctr"/>
            <a:r>
              <a:rPr lang="en-US" sz="3200" i="1" dirty="0" smtClean="0">
                <a:solidFill>
                  <a:schemeClr val="accent5">
                    <a:lumMod val="50000"/>
                  </a:schemeClr>
                </a:solidFill>
              </a:rPr>
              <a:t>VAKKAS</a:t>
            </a:r>
            <a:r>
              <a:rPr lang="en-US" sz="3200" i="1" dirty="0" smtClean="0"/>
              <a:t/>
            </a:r>
            <a:br>
              <a:rPr lang="en-US" sz="3200" i="1" dirty="0" smtClean="0"/>
            </a:br>
            <a:r>
              <a:rPr lang="en-US" sz="3200" i="1" dirty="0" smtClean="0">
                <a:solidFill>
                  <a:schemeClr val="accent1">
                    <a:lumMod val="75000"/>
                  </a:schemeClr>
                </a:solidFill>
              </a:rPr>
              <a:t>Charity Platform for Clinical Cancer Care</a:t>
            </a:r>
            <a:br>
              <a:rPr lang="en-US" sz="3200" i="1" dirty="0" smtClean="0">
                <a:solidFill>
                  <a:schemeClr val="accent1">
                    <a:lumMod val="75000"/>
                  </a:schemeClr>
                </a:solidFill>
              </a:rPr>
            </a:br>
            <a:r>
              <a:rPr lang="en-US" sz="1200" i="1" dirty="0">
                <a:solidFill>
                  <a:srgbClr val="5B9BD5">
                    <a:lumMod val="75000"/>
                  </a:srgbClr>
                </a:solidFill>
              </a:rPr>
              <a:t>and for Other Catastrophic Illnesses</a:t>
            </a:r>
            <a:endParaRPr lang="en-US" sz="3200" i="1" dirty="0">
              <a:solidFill>
                <a:schemeClr val="accent1">
                  <a:lumMod val="75000"/>
                </a:schemeClr>
              </a:solidFill>
            </a:endParaRPr>
          </a:p>
        </p:txBody>
      </p:sp>
      <p:sp>
        <p:nvSpPr>
          <p:cNvPr id="3" name="Content Placeholder 2"/>
          <p:cNvSpPr>
            <a:spLocks noGrp="1"/>
          </p:cNvSpPr>
          <p:nvPr>
            <p:ph idx="1"/>
          </p:nvPr>
        </p:nvSpPr>
        <p:spPr>
          <a:xfrm>
            <a:off x="838200" y="1404447"/>
            <a:ext cx="10515600" cy="4351338"/>
          </a:xfrm>
        </p:spPr>
        <p:txBody>
          <a:bodyPr/>
          <a:lstStyle/>
          <a:p>
            <a:r>
              <a:rPr lang="en-US" sz="2400" dirty="0"/>
              <a:t>VAKKAS believes that </a:t>
            </a:r>
            <a:r>
              <a:rPr lang="en-US" sz="2400" dirty="0" smtClean="0"/>
              <a:t>patients with cancer and other catastrophic illnesses should </a:t>
            </a:r>
            <a:r>
              <a:rPr lang="en-US" sz="2400" dirty="0"/>
              <a:t>only worry about their treatment, and not </a:t>
            </a:r>
            <a:r>
              <a:rPr lang="en-US" sz="2400" dirty="0" smtClean="0"/>
              <a:t>finances</a:t>
            </a:r>
            <a:r>
              <a:rPr lang="en-US" sz="2400" dirty="0"/>
              <a:t>. </a:t>
            </a:r>
            <a:endParaRPr lang="en-US" sz="2400" dirty="0" smtClean="0"/>
          </a:p>
          <a:p>
            <a:pPr marL="0" indent="0">
              <a:buNone/>
            </a:pPr>
            <a:endParaRPr lang="en-US" sz="1000" dirty="0" smtClean="0"/>
          </a:p>
          <a:p>
            <a:r>
              <a:rPr lang="en-US" sz="2400" dirty="0" smtClean="0"/>
              <a:t>In </a:t>
            </a:r>
            <a:r>
              <a:rPr lang="en-US" sz="2400" dirty="0"/>
              <a:t>a system where </a:t>
            </a:r>
            <a:r>
              <a:rPr lang="en-US" sz="2400" b="1" dirty="0"/>
              <a:t>three out of </a:t>
            </a:r>
            <a:r>
              <a:rPr lang="en-US" sz="2400" b="1" dirty="0" smtClean="0"/>
              <a:t>five*</a:t>
            </a:r>
            <a:r>
              <a:rPr lang="en-US" sz="2400" dirty="0" smtClean="0"/>
              <a:t> </a:t>
            </a:r>
            <a:r>
              <a:rPr lang="en-US" sz="2400" dirty="0"/>
              <a:t>bankruptcies are filed due to medical bills, and the total of </a:t>
            </a:r>
            <a:r>
              <a:rPr lang="en-US" sz="2400" dirty="0" smtClean="0"/>
              <a:t>uninsured </a:t>
            </a:r>
            <a:r>
              <a:rPr lang="en-US" sz="2400" dirty="0"/>
              <a:t>and under-insured patients </a:t>
            </a:r>
            <a:r>
              <a:rPr lang="en-US" sz="2400" dirty="0" smtClean="0"/>
              <a:t>is significant, </a:t>
            </a:r>
            <a:r>
              <a:rPr lang="en-US" sz="2400" dirty="0"/>
              <a:t>VAKKAS is committed to genuinely </a:t>
            </a:r>
            <a:r>
              <a:rPr lang="en-US" sz="2400" dirty="0" smtClean="0"/>
              <a:t>helping patients in need  </a:t>
            </a:r>
          </a:p>
          <a:p>
            <a:pPr marL="0" indent="0">
              <a:buNone/>
            </a:pPr>
            <a:endParaRPr lang="en-US" sz="1000" dirty="0" smtClean="0"/>
          </a:p>
          <a:p>
            <a:pPr marL="0" indent="0" algn="ctr">
              <a:buNone/>
            </a:pPr>
            <a:r>
              <a:rPr lang="en-US" sz="2400" dirty="0"/>
              <a:t>	</a:t>
            </a:r>
            <a:r>
              <a:rPr lang="en-US" sz="2400" dirty="0" smtClean="0"/>
              <a:t>by infusing </a:t>
            </a:r>
            <a:r>
              <a:rPr lang="en-US" sz="2400" dirty="0"/>
              <a:t>transparency and connectivity into </a:t>
            </a:r>
            <a:r>
              <a:rPr lang="en-US" sz="2400" dirty="0" smtClean="0"/>
              <a:t>charity donations </a:t>
            </a:r>
          </a:p>
          <a:p>
            <a:pPr marL="0" indent="0" algn="ctr">
              <a:buNone/>
            </a:pPr>
            <a:r>
              <a:rPr lang="en-US" sz="2400" dirty="0" smtClean="0"/>
              <a:t>&amp;</a:t>
            </a:r>
            <a:endParaRPr lang="en-US" sz="2400" dirty="0"/>
          </a:p>
          <a:p>
            <a:pPr marL="0" indent="0" algn="ctr">
              <a:buNone/>
            </a:pPr>
            <a:r>
              <a:rPr lang="en-US" sz="2400" dirty="0"/>
              <a:t>	</a:t>
            </a:r>
            <a:r>
              <a:rPr lang="en-US" sz="2400" dirty="0" smtClean="0"/>
              <a:t>by empowering smart and caring philanthropists</a:t>
            </a:r>
            <a:endParaRPr lang="en-US" sz="2400" dirty="0"/>
          </a:p>
          <a:p>
            <a:endParaRPr lang="en-US" dirty="0"/>
          </a:p>
        </p:txBody>
      </p:sp>
      <p:pic>
        <p:nvPicPr>
          <p:cNvPr id="4" name="Picture 3"/>
          <p:cNvPicPr>
            <a:picLocks noChangeAspect="1"/>
          </p:cNvPicPr>
          <p:nvPr/>
        </p:nvPicPr>
        <p:blipFill>
          <a:blip r:embed="rId2"/>
          <a:stretch>
            <a:fillRect/>
          </a:stretch>
        </p:blipFill>
        <p:spPr>
          <a:xfrm>
            <a:off x="9271685" y="5497179"/>
            <a:ext cx="2286000" cy="1013578"/>
          </a:xfrm>
          <a:prstGeom prst="rect">
            <a:avLst/>
          </a:prstGeom>
        </p:spPr>
      </p:pic>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838200" y="6210901"/>
            <a:ext cx="3607078" cy="553998"/>
          </a:xfrm>
          <a:prstGeom prst="rect">
            <a:avLst/>
          </a:prstGeom>
          <a:noFill/>
        </p:spPr>
        <p:txBody>
          <a:bodyPr wrap="none" rtlCol="0">
            <a:spAutoFit/>
          </a:bodyPr>
          <a:lstStyle/>
          <a:p>
            <a:r>
              <a:rPr lang="en-US" sz="1000" dirty="0">
                <a:solidFill>
                  <a:prstClr val="black"/>
                </a:solidFill>
              </a:rPr>
              <a:t>Source: * </a:t>
            </a:r>
            <a:r>
              <a:rPr lang="en-US" sz="1000" u="sng" dirty="0">
                <a:solidFill>
                  <a:prstClr val="black"/>
                </a:solidFill>
                <a:hlinkClick r:id="rId3"/>
              </a:rPr>
              <a:t>http://</a:t>
            </a:r>
            <a:r>
              <a:rPr lang="en-US" sz="1000" u="sng" dirty="0">
                <a:solidFill>
                  <a:prstClr val="black"/>
                </a:solidFill>
                <a:hlinkClick r:id="rId3"/>
              </a:rPr>
              <a:t>www.cnbc.com/id/100840148</a:t>
            </a:r>
            <a:endParaRPr lang="en-US" sz="1000" u="sng" dirty="0">
              <a:solidFill>
                <a:prstClr val="black"/>
              </a:solidFill>
            </a:endParaRPr>
          </a:p>
          <a:p>
            <a:r>
              <a:rPr lang="en-US" sz="1000" dirty="0">
                <a:solidFill>
                  <a:prstClr val="black"/>
                </a:solidFill>
              </a:rPr>
              <a:t>**</a:t>
            </a:r>
            <a:r>
              <a:rPr lang="en-US" sz="1000" dirty="0">
                <a:solidFill>
                  <a:prstClr val="black"/>
                </a:solidFill>
                <a:hlinkClick r:id="rId4"/>
              </a:rPr>
              <a:t> http</a:t>
            </a:r>
            <a:r>
              <a:rPr lang="en-US" sz="1000" dirty="0">
                <a:solidFill>
                  <a:prstClr val="black"/>
                </a:solidFill>
                <a:hlinkClick r:id="rId4"/>
              </a:rPr>
              <a:t>://www.healthcareproblems.org/health-care-statistics.htm</a:t>
            </a:r>
            <a:endParaRPr lang="en-US" sz="1000" dirty="0">
              <a:solidFill>
                <a:prstClr val="black"/>
              </a:solidFill>
            </a:endParaRPr>
          </a:p>
          <a:p>
            <a:endParaRPr lang="en-US" sz="1000" dirty="0">
              <a:solidFill>
                <a:prstClr val="black"/>
              </a:solidFill>
            </a:endParaRPr>
          </a:p>
        </p:txBody>
      </p:sp>
    </p:spTree>
    <p:extLst>
      <p:ext uri="{BB962C8B-B14F-4D97-AF65-F5344CB8AC3E}">
        <p14:creationId xmlns:p14="http://schemas.microsoft.com/office/powerpoint/2010/main" val="940431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1240</Words>
  <Application>Microsoft Office PowerPoint</Application>
  <PresentationFormat>Widescreen</PresentationFormat>
  <Paragraphs>163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Calibri Light</vt:lpstr>
      <vt:lpstr>Wingdings</vt:lpstr>
      <vt:lpstr>1_Office Theme</vt:lpstr>
      <vt:lpstr>VAKKAS  Charity Platform for Clinical Cancer Care and for Other Catastrophic Illnesses</vt:lpstr>
      <vt:lpstr>FIGHT AGAINST CANCER:  What are your options?</vt:lpstr>
      <vt:lpstr>How can you HELP?</vt:lpstr>
      <vt:lpstr>How to use VAKKAS to fight cancer?</vt:lpstr>
      <vt:lpstr>What are your VAKKAS donation plan options?</vt:lpstr>
      <vt:lpstr> </vt:lpstr>
      <vt:lpstr>VAKKAS is for smart philanthropists who care.</vt:lpstr>
      <vt:lpstr>VAKKAS—EVERYONE teams up to help the patient.</vt:lpstr>
      <vt:lpstr>VAKKAS Charity Platform for Clinical Cancer Care and for Other Catastrophic Illnesses</vt:lpstr>
      <vt:lpstr>Do you like what we do at VAKKAS?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VAKKAS  Charity Platform for Clinical Cancer Care and for Other Catastrophic Illnesses</dc:title>
  <dc:creator>Sebastien</dc:creator>
  <cp:lastModifiedBy>Sebastien</cp:lastModifiedBy>
  <cp:revision>1</cp:revision>
  <dcterms:created xsi:type="dcterms:W3CDTF">2015-04-27T17:48:51Z</dcterms:created>
  <dcterms:modified xsi:type="dcterms:W3CDTF">2015-04-27T17:49:03Z</dcterms:modified>
</cp:coreProperties>
</file>